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9" r:id="rId6"/>
    <p:sldId id="306" r:id="rId7"/>
    <p:sldId id="263" r:id="rId8"/>
    <p:sldId id="289" r:id="rId9"/>
    <p:sldId id="265" r:id="rId10"/>
    <p:sldId id="267" r:id="rId11"/>
    <p:sldId id="276" r:id="rId12"/>
    <p:sldId id="266" r:id="rId13"/>
    <p:sldId id="275" r:id="rId14"/>
    <p:sldId id="268" r:id="rId15"/>
    <p:sldId id="269" r:id="rId16"/>
    <p:sldId id="270" r:id="rId17"/>
    <p:sldId id="271" r:id="rId18"/>
    <p:sldId id="272" r:id="rId19"/>
    <p:sldId id="291" r:id="rId20"/>
    <p:sldId id="293" r:id="rId21"/>
    <p:sldId id="295" r:id="rId22"/>
    <p:sldId id="296" r:id="rId23"/>
    <p:sldId id="273" r:id="rId24"/>
    <p:sldId id="286" r:id="rId25"/>
    <p:sldId id="284" r:id="rId26"/>
    <p:sldId id="285" r:id="rId27"/>
    <p:sldId id="278" r:id="rId28"/>
    <p:sldId id="279" r:id="rId29"/>
    <p:sldId id="290" r:id="rId30"/>
    <p:sldId id="277" r:id="rId31"/>
    <p:sldId id="292" r:id="rId32"/>
    <p:sldId id="280" r:id="rId33"/>
    <p:sldId id="298" r:id="rId34"/>
    <p:sldId id="303" r:id="rId35"/>
    <p:sldId id="300" r:id="rId36"/>
    <p:sldId id="287" r:id="rId37"/>
    <p:sldId id="301" r:id="rId38"/>
    <p:sldId id="308" r:id="rId39"/>
    <p:sldId id="281" r:id="rId40"/>
    <p:sldId id="297" r:id="rId41"/>
    <p:sldId id="304" r:id="rId42"/>
    <p:sldId id="307" r:id="rId43"/>
    <p:sldId id="282" r:id="rId44"/>
    <p:sldId id="294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E27FCE-BA96-425B-8097-906F66F7D3C4}" v="69" dt="2021-12-14T17:21:53.291"/>
    <p1510:client id="{386C6977-9EFA-4583-8F92-99ACE6F0096F}" v="103" dt="2021-12-07T16:30:20.826"/>
    <p1510:client id="{4A6B6735-F85A-C837-D364-D1B2AEB260E2}" v="147" dt="2023-11-13T16:36:06.904"/>
    <p1510:client id="{588306DD-AE89-4E0F-9BB7-9BE740B2F91D}" v="41" dt="2021-12-07T15:56:37.987"/>
    <p1510:client id="{7F63D371-78F5-4849-A9A0-EE05787DA708}" v="7" dt="2021-12-08T09:24:16.459"/>
    <p1510:client id="{8C2E0858-23CC-A14E-8E4E-E8136CB88727}" v="2990" dt="2023-11-01T12:55:55.825"/>
    <p1510:client id="{C2AEF359-7815-A6F5-87A7-8244346730B6}" v="568" dt="2023-11-17T11:10:35.181"/>
    <p1510:client id="{D019EB5D-58BA-2781-0FA4-A199F2DCE7A2}" v="1058" dt="2023-11-13T17:49:17.365"/>
    <p1510:client id="{EBA7E2D6-7BF6-23BC-3BB2-80690569B8BE}" v="129" dt="2023-11-13T16:38:20.8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621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360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509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3229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395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8298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935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810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714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02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847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D44A4-BF46-4784-BC3D-5888E1A8829D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7729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verleaf.com/edu/edinburgh#quick-start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verleaf.com/learn/latex/Text_alignmen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verleaf.com/learn/latex/Biblatex_citation_style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xtensions.libreoffice.org/extensions/writer2latex-1/1-6.1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hyperlink" Target="https://www.overleaf.com/learn/latex/Knitr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arelatex.com/template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7781"/>
            <a:ext cx="4506686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Notebook mashu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05" r="14685"/>
          <a:stretch/>
        </p:blipFill>
        <p:spPr bwMode="auto">
          <a:xfrm>
            <a:off x="4506686" y="0"/>
            <a:ext cx="77584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5193" y="2284960"/>
            <a:ext cx="4506686" cy="1483710"/>
          </a:xfrm>
          <a:noFill/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Using Latex and Overleaf </a:t>
            </a:r>
            <a:endParaRPr lang="en-GB" sz="4800" dirty="0">
              <a:solidFill>
                <a:schemeClr val="bg1"/>
              </a:solidFill>
              <a:cs typeface="Calibri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73C333-9695-463E-9B09-1C9345113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2650" y="0"/>
            <a:ext cx="2419350" cy="24288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3102" y="6372809"/>
            <a:ext cx="2920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cdcs@ed.ac.uk</a:t>
            </a:r>
          </a:p>
        </p:txBody>
      </p:sp>
    </p:spTree>
    <p:extLst>
      <p:ext uri="{BB962C8B-B14F-4D97-AF65-F5344CB8AC3E}">
        <p14:creationId xmlns:p14="http://schemas.microsoft.com/office/powerpoint/2010/main" val="641110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5" y="67004"/>
            <a:ext cx="12037629" cy="13996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2" y="67004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Why use Overleaf?</a:t>
            </a:r>
            <a:endParaRPr lang="en-US" sz="5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5807" y="1454651"/>
            <a:ext cx="11592590" cy="424731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GB" sz="2400"/>
              <a:t>Fewer bugs to deal with regarding document compilation</a:t>
            </a: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GB" sz="2400"/>
              <a:t>Saves space on your computer</a:t>
            </a:r>
            <a:endParaRPr lang="en-GB" sz="2400">
              <a:ea typeface="Calibri"/>
              <a:cs typeface="Calibri"/>
            </a:endParaRP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GB" sz="2400"/>
              <a:t>Works everywhere</a:t>
            </a:r>
            <a:endParaRPr lang="en-GB" sz="2400">
              <a:ea typeface="Calibri" panose="020F0502020204030204"/>
              <a:cs typeface="Calibri" panose="020F0502020204030204"/>
            </a:endParaRP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GB" sz="2400"/>
              <a:t>No worries about updates</a:t>
            </a: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GB" sz="2400"/>
              <a:t>Direct submission to some journals</a:t>
            </a: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GB" sz="2400"/>
              <a:t>Interconnection with Git and </a:t>
            </a:r>
            <a:r>
              <a:rPr lang="en-GB" sz="2400" err="1"/>
              <a:t>Github</a:t>
            </a:r>
            <a:r>
              <a:rPr lang="en-GB" sz="2400"/>
              <a:t> to work in version control</a:t>
            </a: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GB" sz="2400"/>
              <a:t>Easy collaboration </a:t>
            </a: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GB" sz="2400" b="1"/>
              <a:t>Let’s Create an account</a:t>
            </a:r>
          </a:p>
          <a:p>
            <a:pPr>
              <a:lnSpc>
                <a:spcPts val="3600"/>
              </a:lnSpc>
            </a:pPr>
            <a:r>
              <a:rPr lang="en-GB" sz="2400" b="1"/>
              <a:t> </a:t>
            </a:r>
            <a:r>
              <a:rPr lang="en-GB" sz="2400">
                <a:hlinkClick r:id="rId3"/>
              </a:rPr>
              <a:t>https://www.overleaf.com/edu/edinburgh</a:t>
            </a:r>
            <a:endParaRPr lang="en-GB" sz="2400" b="1"/>
          </a:p>
        </p:txBody>
      </p:sp>
      <p:pic>
        <p:nvPicPr>
          <p:cNvPr id="4098" name="Picture 2" descr="Image result for overleaf logo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771" y="4968653"/>
            <a:ext cx="2562043" cy="84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336" y="5494140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2329193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53" y="1"/>
            <a:ext cx="11856432" cy="12946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042" y="0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The Overleaf interface</a:t>
            </a:r>
            <a:endParaRPr lang="en-US" sz="5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781" y="1294647"/>
            <a:ext cx="8392376" cy="45804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336" y="5494140"/>
            <a:ext cx="1091326" cy="10913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1672743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4" y="0"/>
            <a:ext cx="11994272" cy="1367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2" y="63736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>
                <a:solidFill>
                  <a:schemeClr val="bg1"/>
                </a:solidFill>
                <a:effectLst/>
              </a:rPr>
              <a:t>Anatomy of Overleaf files</a:t>
            </a:r>
            <a:endParaRPr lang="en-US" sz="5400" kern="120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8351" y="1229861"/>
            <a:ext cx="9741160" cy="46166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/>
              <a:t>A .Tex file that contains text and commands 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/>
              <a:t>A .bib file that contains the bibliography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/>
              <a:t>Any additional files: pictures, graphs etc…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/>
              <a:t>Additional .</a:t>
            </a:r>
            <a:r>
              <a:rPr lang="en-GB" sz="2800" err="1"/>
              <a:t>cls</a:t>
            </a:r>
            <a:r>
              <a:rPr lang="en-GB" sz="2800"/>
              <a:t> or .sty files that contains specific documents classes or styles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/>
              <a:t>Many different types of docs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/>
              <a:t>https://www.overleaf.com/read/jzxjhxggtsnh</a:t>
            </a:r>
          </a:p>
        </p:txBody>
      </p:sp>
      <p:pic>
        <p:nvPicPr>
          <p:cNvPr id="6" name="Picture 2" descr="Image result for overleaf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795" y="4937538"/>
            <a:ext cx="2683341" cy="88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336" y="5494140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4120753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7" y="40648"/>
            <a:ext cx="11973943" cy="1388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2" y="111017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>
                <a:solidFill>
                  <a:schemeClr val="bg1"/>
                </a:solidFill>
                <a:effectLst/>
              </a:rPr>
              <a:t>The preamble of a document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1643961" y="1499985"/>
            <a:ext cx="3184850" cy="3788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/>
              <a:t>\</a:t>
            </a:r>
            <a:r>
              <a:rPr lang="en-GB" err="1"/>
              <a:t>documentclass</a:t>
            </a:r>
            <a:r>
              <a:rPr lang="en-GB"/>
              <a:t>{book}</a:t>
            </a:r>
          </a:p>
          <a:p>
            <a:pPr>
              <a:lnSpc>
                <a:spcPct val="150000"/>
              </a:lnSpc>
            </a:pPr>
            <a:r>
              <a:rPr lang="en-GB"/>
              <a:t>\</a:t>
            </a:r>
            <a:r>
              <a:rPr lang="en-GB" err="1"/>
              <a:t>usepackage</a:t>
            </a:r>
            <a:r>
              <a:rPr lang="en-GB"/>
              <a:t>[utf8]{</a:t>
            </a:r>
            <a:r>
              <a:rPr lang="en-GB" err="1"/>
              <a:t>inputenc</a:t>
            </a:r>
            <a:r>
              <a:rPr lang="en-GB"/>
              <a:t>}</a:t>
            </a:r>
          </a:p>
          <a:p>
            <a:pPr>
              <a:lnSpc>
                <a:spcPct val="150000"/>
              </a:lnSpc>
            </a:pPr>
            <a:r>
              <a:rPr lang="en-GB"/>
              <a:t>\title{example}</a:t>
            </a:r>
          </a:p>
          <a:p>
            <a:pPr>
              <a:lnSpc>
                <a:spcPct val="150000"/>
              </a:lnSpc>
            </a:pPr>
            <a:r>
              <a:rPr lang="en-GB"/>
              <a:t>\author{Lucia Michielin}</a:t>
            </a:r>
          </a:p>
          <a:p>
            <a:pPr>
              <a:lnSpc>
                <a:spcPct val="150000"/>
              </a:lnSpc>
            </a:pPr>
            <a:r>
              <a:rPr lang="en-GB"/>
              <a:t>\date{December 2019}</a:t>
            </a:r>
          </a:p>
          <a:p>
            <a:pPr>
              <a:lnSpc>
                <a:spcPct val="150000"/>
              </a:lnSpc>
            </a:pPr>
            <a:r>
              <a:rPr lang="en-GB"/>
              <a:t>\begin{document}</a:t>
            </a:r>
          </a:p>
          <a:p>
            <a:pPr>
              <a:lnSpc>
                <a:spcPct val="150000"/>
              </a:lnSpc>
            </a:pPr>
            <a:r>
              <a:rPr lang="en-GB"/>
              <a:t>\</a:t>
            </a:r>
            <a:r>
              <a:rPr lang="en-GB" err="1"/>
              <a:t>maketitle</a:t>
            </a:r>
            <a:endParaRPr lang="en-GB"/>
          </a:p>
          <a:p>
            <a:pPr>
              <a:lnSpc>
                <a:spcPct val="150000"/>
              </a:lnSpc>
            </a:pPr>
            <a:r>
              <a:rPr lang="en-GB"/>
              <a:t>\section{Introduction}</a:t>
            </a:r>
          </a:p>
          <a:p>
            <a:pPr>
              <a:lnSpc>
                <a:spcPct val="150000"/>
              </a:lnSpc>
            </a:pPr>
            <a:r>
              <a:rPr lang="en-GB"/>
              <a:t>\end{document}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4648870" y="1707206"/>
            <a:ext cx="2136710" cy="1399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ight Arrow 10"/>
          <p:cNvSpPr/>
          <p:nvPr/>
        </p:nvSpPr>
        <p:spPr>
          <a:xfrm>
            <a:off x="4648870" y="2117485"/>
            <a:ext cx="2136710" cy="1399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ight Arrow 11"/>
          <p:cNvSpPr/>
          <p:nvPr/>
        </p:nvSpPr>
        <p:spPr>
          <a:xfrm>
            <a:off x="4648870" y="2528794"/>
            <a:ext cx="2136710" cy="1399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ight Arrow 12"/>
          <p:cNvSpPr/>
          <p:nvPr/>
        </p:nvSpPr>
        <p:spPr>
          <a:xfrm>
            <a:off x="4648870" y="2947271"/>
            <a:ext cx="2136710" cy="1399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ight Arrow 13"/>
          <p:cNvSpPr/>
          <p:nvPr/>
        </p:nvSpPr>
        <p:spPr>
          <a:xfrm>
            <a:off x="4648870" y="3366231"/>
            <a:ext cx="2136710" cy="1399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ight Arrow 14"/>
          <p:cNvSpPr/>
          <p:nvPr/>
        </p:nvSpPr>
        <p:spPr>
          <a:xfrm>
            <a:off x="4648870" y="3776510"/>
            <a:ext cx="2136710" cy="1399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ight Arrow 15"/>
          <p:cNvSpPr/>
          <p:nvPr/>
        </p:nvSpPr>
        <p:spPr>
          <a:xfrm>
            <a:off x="4648870" y="4187819"/>
            <a:ext cx="2136710" cy="1399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ight Arrow 16"/>
          <p:cNvSpPr/>
          <p:nvPr/>
        </p:nvSpPr>
        <p:spPr>
          <a:xfrm>
            <a:off x="4648870" y="4587634"/>
            <a:ext cx="2136710" cy="1399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ight Arrow 17"/>
          <p:cNvSpPr/>
          <p:nvPr/>
        </p:nvSpPr>
        <p:spPr>
          <a:xfrm>
            <a:off x="4648870" y="5060243"/>
            <a:ext cx="2136710" cy="1399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6953524" y="1499985"/>
            <a:ext cx="4478694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/>
              <a:t>Type of document</a:t>
            </a:r>
          </a:p>
          <a:p>
            <a:pPr>
              <a:lnSpc>
                <a:spcPct val="150000"/>
              </a:lnSpc>
            </a:pPr>
            <a:r>
              <a:rPr lang="en-GB"/>
              <a:t>Type of encoding</a:t>
            </a:r>
          </a:p>
          <a:p>
            <a:pPr>
              <a:lnSpc>
                <a:spcPct val="150000"/>
              </a:lnSpc>
            </a:pPr>
            <a:r>
              <a:rPr lang="en-GB"/>
              <a:t>Title of your document</a:t>
            </a:r>
          </a:p>
          <a:p>
            <a:pPr>
              <a:lnSpc>
                <a:spcPct val="150000"/>
              </a:lnSpc>
            </a:pPr>
            <a:r>
              <a:rPr lang="en-GB"/>
              <a:t>Author/s</a:t>
            </a:r>
          </a:p>
          <a:p>
            <a:pPr>
              <a:lnSpc>
                <a:spcPct val="150000"/>
              </a:lnSpc>
            </a:pPr>
            <a:r>
              <a:rPr lang="en-GB"/>
              <a:t>Date</a:t>
            </a:r>
          </a:p>
          <a:p>
            <a:pPr>
              <a:lnSpc>
                <a:spcPct val="150000"/>
              </a:lnSpc>
            </a:pPr>
            <a:r>
              <a:rPr lang="en-GB"/>
              <a:t>Start of the proper document </a:t>
            </a:r>
          </a:p>
          <a:p>
            <a:pPr>
              <a:lnSpc>
                <a:spcPct val="150000"/>
              </a:lnSpc>
            </a:pPr>
            <a:r>
              <a:rPr lang="en-GB"/>
              <a:t>Write the title</a:t>
            </a:r>
          </a:p>
          <a:p>
            <a:pPr>
              <a:lnSpc>
                <a:spcPct val="150000"/>
              </a:lnSpc>
            </a:pPr>
            <a:r>
              <a:rPr lang="en-GB"/>
              <a:t>Start of the first section</a:t>
            </a:r>
          </a:p>
          <a:p>
            <a:pPr>
              <a:lnSpc>
                <a:spcPct val="150000"/>
              </a:lnSpc>
            </a:pPr>
            <a:r>
              <a:rPr lang="en-GB"/>
              <a:t>End of the document </a:t>
            </a:r>
          </a:p>
          <a:p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336" y="5494140"/>
            <a:ext cx="1091326" cy="109132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2442869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13" y="36979"/>
            <a:ext cx="11939963" cy="1391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01" y="-29313"/>
            <a:ext cx="10600636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>
                <a:solidFill>
                  <a:schemeClr val="bg1"/>
                </a:solidFill>
                <a:effectLst/>
              </a:rPr>
              <a:t>Adding a title, author and date</a:t>
            </a:r>
          </a:p>
        </p:txBody>
      </p:sp>
      <p:sp>
        <p:nvSpPr>
          <p:cNvPr id="4" name="Rectangle 3"/>
          <p:cNvSpPr/>
          <p:nvPr/>
        </p:nvSpPr>
        <p:spPr>
          <a:xfrm>
            <a:off x="1433578" y="1549591"/>
            <a:ext cx="6096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/>
              <a:t>\title{{</a:t>
            </a:r>
            <a:r>
              <a:rPr lang="en-GB" sz="2000" err="1"/>
              <a:t>Bla</a:t>
            </a:r>
            <a:r>
              <a:rPr lang="en-GB" sz="2000"/>
              <a:t> </a:t>
            </a:r>
            <a:r>
              <a:rPr lang="en-GB" sz="2000" err="1"/>
              <a:t>Bla</a:t>
            </a:r>
            <a:r>
              <a:rPr lang="en-GB" sz="2000"/>
              <a:t> </a:t>
            </a:r>
            <a:r>
              <a:rPr lang="en-GB" sz="2000" err="1"/>
              <a:t>Bla</a:t>
            </a:r>
            <a:r>
              <a:rPr lang="en-GB" sz="2000"/>
              <a:t>\\</a:t>
            </a:r>
          </a:p>
          <a:p>
            <a:pPr>
              <a:lnSpc>
                <a:spcPct val="150000"/>
              </a:lnSpc>
            </a:pPr>
            <a:r>
              <a:rPr lang="en-GB" sz="2000" err="1"/>
              <a:t>Bla</a:t>
            </a:r>
            <a:r>
              <a:rPr lang="en-GB" sz="2000"/>
              <a:t> </a:t>
            </a:r>
            <a:r>
              <a:rPr lang="en-GB" sz="2000" err="1"/>
              <a:t>Bla</a:t>
            </a:r>
            <a:r>
              <a:rPr lang="en-GB" sz="2000"/>
              <a:t> subtitle}\\</a:t>
            </a:r>
          </a:p>
          <a:p>
            <a:pPr>
              <a:lnSpc>
                <a:spcPct val="150000"/>
              </a:lnSpc>
            </a:pPr>
            <a:r>
              <a:rPr lang="en-GB" sz="2000"/>
              <a:t>[15 </a:t>
            </a:r>
            <a:r>
              <a:rPr lang="en-GB" sz="2000" err="1"/>
              <a:t>pt</a:t>
            </a:r>
            <a:r>
              <a:rPr lang="en-GB" sz="2000"/>
              <a:t>]{\large Institution}\\</a:t>
            </a:r>
          </a:p>
          <a:p>
            <a:pPr>
              <a:lnSpc>
                <a:spcPct val="150000"/>
              </a:lnSpc>
            </a:pPr>
            <a:r>
              <a:rPr lang="en-GB" sz="2000"/>
              <a:t>[45 </a:t>
            </a:r>
            <a:r>
              <a:rPr lang="en-GB" sz="2000" err="1"/>
              <a:t>pt</a:t>
            </a:r>
            <a:r>
              <a:rPr lang="en-GB" sz="2000"/>
              <a:t>]{\</a:t>
            </a:r>
            <a:r>
              <a:rPr lang="en-GB" sz="2000" err="1"/>
              <a:t>includegraphics</a:t>
            </a:r>
            <a:endParaRPr lang="en-GB" sz="2000"/>
          </a:p>
          <a:p>
            <a:pPr>
              <a:lnSpc>
                <a:spcPct val="150000"/>
              </a:lnSpc>
            </a:pPr>
            <a:r>
              <a:rPr lang="en-GB" sz="2000"/>
              <a:t>[width=0.25\</a:t>
            </a:r>
            <a:r>
              <a:rPr lang="en-GB" sz="2000" err="1"/>
              <a:t>textwidth</a:t>
            </a:r>
            <a:r>
              <a:rPr lang="en-GB" sz="2000"/>
              <a:t>]{logo.png}}}%</a:t>
            </a:r>
          </a:p>
          <a:p>
            <a:pPr>
              <a:lnSpc>
                <a:spcPct val="150000"/>
              </a:lnSpc>
            </a:pPr>
            <a:r>
              <a:rPr lang="en-GB" sz="2000"/>
              <a:t>\author{Your Name}</a:t>
            </a:r>
          </a:p>
          <a:p>
            <a:pPr>
              <a:lnSpc>
                <a:spcPct val="150000"/>
              </a:lnSpc>
            </a:pPr>
            <a:r>
              <a:rPr lang="en-GB" sz="2000"/>
              <a:t>\date{November 2021}</a:t>
            </a:r>
          </a:p>
        </p:txBody>
      </p:sp>
      <p:sp>
        <p:nvSpPr>
          <p:cNvPr id="5" name="Right Arrow 4"/>
          <p:cNvSpPr/>
          <p:nvPr/>
        </p:nvSpPr>
        <p:spPr>
          <a:xfrm>
            <a:off x="4822691" y="1716548"/>
            <a:ext cx="2152261" cy="344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ight Arrow 5"/>
          <p:cNvSpPr/>
          <p:nvPr/>
        </p:nvSpPr>
        <p:spPr>
          <a:xfrm>
            <a:off x="4822690" y="2128207"/>
            <a:ext cx="2152261" cy="344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ight Arrow 6"/>
          <p:cNvSpPr/>
          <p:nvPr/>
        </p:nvSpPr>
        <p:spPr>
          <a:xfrm>
            <a:off x="4822689" y="2565430"/>
            <a:ext cx="2152261" cy="344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Arrow 7"/>
          <p:cNvSpPr/>
          <p:nvPr/>
        </p:nvSpPr>
        <p:spPr>
          <a:xfrm>
            <a:off x="4822688" y="3000517"/>
            <a:ext cx="2152261" cy="344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Arrow 8"/>
          <p:cNvSpPr/>
          <p:nvPr/>
        </p:nvSpPr>
        <p:spPr>
          <a:xfrm>
            <a:off x="5392873" y="3492786"/>
            <a:ext cx="1582076" cy="3566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ight Arrow 9"/>
          <p:cNvSpPr/>
          <p:nvPr/>
        </p:nvSpPr>
        <p:spPr>
          <a:xfrm>
            <a:off x="4826810" y="3974019"/>
            <a:ext cx="2152261" cy="344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ight Arrow 10"/>
          <p:cNvSpPr/>
          <p:nvPr/>
        </p:nvSpPr>
        <p:spPr>
          <a:xfrm>
            <a:off x="4822687" y="4432315"/>
            <a:ext cx="2152261" cy="344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7119032" y="1495268"/>
            <a:ext cx="447869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/>
              <a:t>Title</a:t>
            </a:r>
          </a:p>
          <a:p>
            <a:pPr>
              <a:lnSpc>
                <a:spcPct val="150000"/>
              </a:lnSpc>
            </a:pPr>
            <a:r>
              <a:rPr lang="en-GB" sz="2000"/>
              <a:t>Subtitle on a new row</a:t>
            </a:r>
          </a:p>
          <a:p>
            <a:pPr>
              <a:lnSpc>
                <a:spcPct val="150000"/>
              </a:lnSpc>
            </a:pPr>
            <a:r>
              <a:rPr lang="en-GB" sz="2000"/>
              <a:t>Institution on smaller font</a:t>
            </a:r>
          </a:p>
          <a:p>
            <a:pPr>
              <a:lnSpc>
                <a:spcPct val="150000"/>
              </a:lnSpc>
            </a:pPr>
            <a:r>
              <a:rPr lang="en-GB" sz="2000"/>
              <a:t>Add image</a:t>
            </a:r>
          </a:p>
          <a:p>
            <a:pPr>
              <a:lnSpc>
                <a:spcPct val="150000"/>
              </a:lnSpc>
            </a:pPr>
            <a:r>
              <a:rPr lang="en-GB" sz="2000"/>
              <a:t>Image</a:t>
            </a:r>
          </a:p>
          <a:p>
            <a:pPr>
              <a:lnSpc>
                <a:spcPct val="150000"/>
              </a:lnSpc>
            </a:pPr>
            <a:r>
              <a:rPr lang="en-GB" sz="2000"/>
              <a:t>Author</a:t>
            </a:r>
          </a:p>
          <a:p>
            <a:pPr>
              <a:lnSpc>
                <a:spcPct val="150000"/>
              </a:lnSpc>
            </a:pPr>
            <a:r>
              <a:rPr lang="en-GB" sz="2000"/>
              <a:t>Date</a:t>
            </a:r>
          </a:p>
          <a:p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336" y="5494140"/>
            <a:ext cx="1091326" cy="109132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40783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86" y="0"/>
            <a:ext cx="11982997" cy="12855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-67577"/>
            <a:ext cx="11139854" cy="90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>
                <a:solidFill>
                  <a:schemeClr val="bg1"/>
                </a:solidFill>
                <a:effectLst/>
              </a:rPr>
              <a:t>Bold, Italic, underlining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948412" y="1554995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en-GB" sz="2400">
                <a:solidFill>
                  <a:schemeClr val="accent5">
                    <a:lumMod val="75000"/>
                  </a:schemeClr>
                </a:solidFill>
              </a:rPr>
              <a:t>\</a:t>
            </a:r>
            <a:r>
              <a:rPr lang="en-GB" sz="2400" err="1">
                <a:solidFill>
                  <a:schemeClr val="accent5">
                    <a:lumMod val="75000"/>
                  </a:schemeClr>
                </a:solidFill>
              </a:rPr>
              <a:t>textit</a:t>
            </a:r>
            <a:r>
              <a:rPr lang="en-GB" sz="2400"/>
              <a:t>{everything in here is italic}</a:t>
            </a:r>
          </a:p>
          <a:p>
            <a:pPr>
              <a:lnSpc>
                <a:spcPct val="200000"/>
              </a:lnSpc>
            </a:pPr>
            <a:r>
              <a:rPr lang="en-GB" sz="2400">
                <a:solidFill>
                  <a:schemeClr val="accent5">
                    <a:lumMod val="75000"/>
                  </a:schemeClr>
                </a:solidFill>
              </a:rPr>
              <a:t>\</a:t>
            </a:r>
            <a:r>
              <a:rPr lang="en-GB" sz="2400" err="1">
                <a:solidFill>
                  <a:schemeClr val="accent5">
                    <a:lumMod val="75000"/>
                  </a:schemeClr>
                </a:solidFill>
              </a:rPr>
              <a:t>textbf</a:t>
            </a:r>
            <a:r>
              <a:rPr lang="en-GB" sz="2400"/>
              <a:t>{everything in here is bold}</a:t>
            </a:r>
          </a:p>
          <a:p>
            <a:pPr>
              <a:lnSpc>
                <a:spcPct val="200000"/>
              </a:lnSpc>
            </a:pPr>
            <a:r>
              <a:rPr lang="en-GB" sz="2400">
                <a:solidFill>
                  <a:schemeClr val="accent5">
                    <a:lumMod val="75000"/>
                  </a:schemeClr>
                </a:solidFill>
              </a:rPr>
              <a:t>\underline</a:t>
            </a:r>
            <a:r>
              <a:rPr lang="en-GB" sz="2400"/>
              <a:t>{everything in here is underlined}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336" y="5494140"/>
            <a:ext cx="1091326" cy="10913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660318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86" y="0"/>
            <a:ext cx="11982997" cy="12855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-67577"/>
            <a:ext cx="11139854" cy="90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>
                <a:solidFill>
                  <a:schemeClr val="bg1"/>
                </a:solidFill>
                <a:effectLst/>
              </a:rPr>
              <a:t>Text Alignment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425396" y="1742792"/>
            <a:ext cx="56875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GB" sz="2400">
                <a:solidFill>
                  <a:schemeClr val="accent5">
                    <a:lumMod val="75000"/>
                  </a:schemeClr>
                </a:solidFill>
              </a:rPr>
              <a:t>\begin{</a:t>
            </a:r>
            <a:r>
              <a:rPr lang="en-GB" sz="2400" err="1">
                <a:solidFill>
                  <a:schemeClr val="accent5">
                    <a:lumMod val="75000"/>
                  </a:schemeClr>
                </a:solidFill>
              </a:rPr>
              <a:t>flushright</a:t>
            </a:r>
            <a:r>
              <a:rPr lang="en-GB" sz="2400">
                <a:solidFill>
                  <a:schemeClr val="accent5">
                    <a:lumMod val="75000"/>
                  </a:schemeClr>
                </a:solidFill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GB" sz="2400"/>
              <a:t>All of what I write here will be right aligned</a:t>
            </a:r>
          </a:p>
          <a:p>
            <a:pPr>
              <a:lnSpc>
                <a:spcPct val="200000"/>
              </a:lnSpc>
            </a:pPr>
            <a:r>
              <a:rPr lang="en-GB" sz="2400">
                <a:solidFill>
                  <a:schemeClr val="accent5">
                    <a:lumMod val="75000"/>
                  </a:schemeClr>
                </a:solidFill>
              </a:rPr>
              <a:t>\end{</a:t>
            </a:r>
            <a:r>
              <a:rPr lang="en-GB" sz="2400" err="1">
                <a:solidFill>
                  <a:schemeClr val="accent5">
                    <a:lumMod val="75000"/>
                  </a:schemeClr>
                </a:solidFill>
              </a:rPr>
              <a:t>flushright</a:t>
            </a:r>
            <a:r>
              <a:rPr lang="en-GB" sz="2400">
                <a:solidFill>
                  <a:schemeClr val="accent5">
                    <a:lumMod val="75000"/>
                  </a:schemeClr>
                </a:solidFill>
              </a:rPr>
              <a:t>}</a:t>
            </a:r>
            <a:endParaRPr lang="en-GB" sz="24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336" y="5494140"/>
            <a:ext cx="1091326" cy="10913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1199" y="4488873"/>
            <a:ext cx="66317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/>
              <a:t>More on text alignment</a:t>
            </a:r>
          </a:p>
          <a:p>
            <a:r>
              <a:rPr lang="en-GB" sz="2000">
                <a:hlinkClick r:id="rId4"/>
              </a:rPr>
              <a:t>https://www.overleaf.com/learn/latex/Text_alignment</a:t>
            </a:r>
            <a:r>
              <a:rPr lang="en-GB" sz="2000"/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6248924" y="1778207"/>
            <a:ext cx="56875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GB" sz="2400">
                <a:solidFill>
                  <a:schemeClr val="accent5">
                    <a:lumMod val="75000"/>
                  </a:schemeClr>
                </a:solidFill>
              </a:rPr>
              <a:t>\begin{</a:t>
            </a:r>
            <a:r>
              <a:rPr lang="en-GB" sz="2400" err="1">
                <a:solidFill>
                  <a:schemeClr val="accent5">
                    <a:lumMod val="75000"/>
                  </a:schemeClr>
                </a:solidFill>
              </a:rPr>
              <a:t>center</a:t>
            </a:r>
            <a:r>
              <a:rPr lang="en-GB" sz="2400">
                <a:solidFill>
                  <a:schemeClr val="accent5">
                    <a:lumMod val="75000"/>
                  </a:schemeClr>
                </a:solidFill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GB" sz="2400"/>
              <a:t>All of what I write here will be </a:t>
            </a:r>
            <a:r>
              <a:rPr lang="en-GB" sz="2400" err="1"/>
              <a:t>centered</a:t>
            </a:r>
            <a:endParaRPr lang="en-GB" sz="2400"/>
          </a:p>
          <a:p>
            <a:pPr>
              <a:lnSpc>
                <a:spcPct val="200000"/>
              </a:lnSpc>
            </a:pPr>
            <a:r>
              <a:rPr lang="en-GB" sz="2400">
                <a:solidFill>
                  <a:schemeClr val="accent5">
                    <a:lumMod val="75000"/>
                  </a:schemeClr>
                </a:solidFill>
              </a:rPr>
              <a:t>\end{</a:t>
            </a:r>
            <a:r>
              <a:rPr lang="en-GB" sz="2400" err="1">
                <a:solidFill>
                  <a:schemeClr val="accent5">
                    <a:lumMod val="75000"/>
                  </a:schemeClr>
                </a:solidFill>
              </a:rPr>
              <a:t>center</a:t>
            </a:r>
            <a:r>
              <a:rPr lang="en-GB" sz="2400">
                <a:solidFill>
                  <a:schemeClr val="accent5">
                    <a:lumMod val="75000"/>
                  </a:schemeClr>
                </a:solidFill>
              </a:rPr>
              <a:t>}</a:t>
            </a:r>
            <a:endParaRPr lang="en-GB" sz="240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983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86" y="0"/>
            <a:ext cx="11982997" cy="12855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-67577"/>
            <a:ext cx="11139854" cy="90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>
                <a:solidFill>
                  <a:schemeClr val="bg1"/>
                </a:solidFill>
                <a:effectLst/>
              </a:rPr>
              <a:t>Using Colours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336" y="5494140"/>
            <a:ext cx="1091326" cy="10913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1026" name="Picture 2" descr="colours loaded by dvipsnames option of xcolor pack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53" y="1384382"/>
            <a:ext cx="7196223" cy="410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619666" y="1862976"/>
            <a:ext cx="4484817" cy="3139321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GB">
                <a:ea typeface="+mn-lt"/>
                <a:cs typeface="+mn-lt"/>
              </a:rPr>
              <a:t>% Use colours</a:t>
            </a:r>
            <a:endParaRPr lang="en-US"/>
          </a:p>
          <a:p>
            <a:r>
              <a:rPr lang="en-GB">
                <a:ea typeface="+mn-lt"/>
                <a:cs typeface="+mn-lt"/>
              </a:rPr>
              <a:t>\usepackage[dvipsnames]{xcolor}</a:t>
            </a:r>
            <a:endParaRPr lang="en-GB"/>
          </a:p>
          <a:p>
            <a:endParaRPr lang="en-GB"/>
          </a:p>
          <a:p>
            <a:r>
              <a:rPr lang="en-GB"/>
              <a:t>%in text </a:t>
            </a:r>
          </a:p>
          <a:p>
            <a:r>
              <a:rPr lang="en-GB"/>
              <a:t>\</a:t>
            </a:r>
            <a:r>
              <a:rPr lang="en-GB" err="1"/>
              <a:t>textcolor</a:t>
            </a:r>
            <a:r>
              <a:rPr lang="en-GB"/>
              <a:t>{</a:t>
            </a:r>
            <a:r>
              <a:rPr lang="en-GB" err="1"/>
              <a:t>ForestGreen</a:t>
            </a:r>
            <a:r>
              <a:rPr lang="en-GB"/>
              <a:t>}{text to be coloured}</a:t>
            </a:r>
          </a:p>
          <a:p>
            <a:endParaRPr lang="en-GB"/>
          </a:p>
          <a:p>
            <a:r>
              <a:rPr lang="en-GB"/>
              <a:t>%Coloured line</a:t>
            </a:r>
          </a:p>
          <a:p>
            <a:r>
              <a:rPr lang="en-GB"/>
              <a:t>{\</a:t>
            </a:r>
            <a:r>
              <a:rPr lang="en-GB" err="1"/>
              <a:t>color</a:t>
            </a:r>
            <a:r>
              <a:rPr lang="en-GB"/>
              <a:t>{</a:t>
            </a:r>
            <a:r>
              <a:rPr lang="en-GB" err="1"/>
              <a:t>RubineRed</a:t>
            </a:r>
            <a:r>
              <a:rPr lang="en-GB"/>
              <a:t>} \rule{\linewidth}{0.5mm}}</a:t>
            </a:r>
          </a:p>
          <a:p>
            <a:endParaRPr lang="en-GB"/>
          </a:p>
          <a:p>
            <a:r>
              <a:rPr lang="en-GB"/>
              <a:t>%Colour Box</a:t>
            </a:r>
          </a:p>
          <a:p>
            <a:r>
              <a:rPr lang="en-GB"/>
              <a:t>\</a:t>
            </a:r>
            <a:r>
              <a:rPr lang="en-GB" err="1"/>
              <a:t>colorbox</a:t>
            </a:r>
            <a:r>
              <a:rPr lang="en-GB"/>
              <a:t>{</a:t>
            </a:r>
            <a:r>
              <a:rPr lang="en-GB" err="1"/>
              <a:t>BurntOrange</a:t>
            </a:r>
            <a:r>
              <a:rPr lang="en-GB"/>
              <a:t>}{orange background}</a:t>
            </a:r>
          </a:p>
        </p:txBody>
      </p:sp>
    </p:spTree>
    <p:extLst>
      <p:ext uri="{BB962C8B-B14F-4D97-AF65-F5344CB8AC3E}">
        <p14:creationId xmlns:p14="http://schemas.microsoft.com/office/powerpoint/2010/main" val="4174340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7" y="37091"/>
            <a:ext cx="11677423" cy="10108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91" y="-59811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>
                <a:solidFill>
                  <a:schemeClr val="bg1"/>
                </a:solidFill>
                <a:effectLst/>
              </a:rPr>
              <a:t>Adding images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336" y="5494140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B80633-FD6E-4BCC-8F03-887D95ACC903}"/>
              </a:ext>
            </a:extLst>
          </p:cNvPr>
          <p:cNvSpPr txBox="1"/>
          <p:nvPr/>
        </p:nvSpPr>
        <p:spPr>
          <a:xfrm>
            <a:off x="1005114" y="1676399"/>
            <a:ext cx="10190842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accent6"/>
                </a:solidFill>
              </a:rPr>
              <a:t>%import and use packages for graphics and images</a:t>
            </a:r>
            <a:endParaRPr lang="en-US" sz="2800">
              <a:solidFill>
                <a:schemeClr val="accent6"/>
              </a:solidFill>
              <a:cs typeface="Calibri"/>
            </a:endParaRPr>
          </a:p>
          <a:p>
            <a:r>
              <a:rPr lang="en-US" sz="2800"/>
              <a:t>\</a:t>
            </a:r>
            <a:r>
              <a:rPr lang="en-US" sz="2800" err="1"/>
              <a:t>usepackage</a:t>
            </a:r>
            <a:r>
              <a:rPr lang="en-US" sz="2800"/>
              <a:t>{</a:t>
            </a:r>
            <a:r>
              <a:rPr lang="en-US" sz="2800" err="1"/>
              <a:t>graphicx</a:t>
            </a:r>
            <a:r>
              <a:rPr lang="en-US" sz="2800"/>
              <a:t>}</a:t>
            </a:r>
            <a:endParaRPr lang="en-US" sz="2800">
              <a:cs typeface="Calibri"/>
            </a:endParaRPr>
          </a:p>
          <a:p>
            <a:r>
              <a:rPr lang="en-US" sz="2800"/>
              <a:t>\</a:t>
            </a:r>
            <a:r>
              <a:rPr lang="en-US" sz="2800" err="1"/>
              <a:t>usepackage</a:t>
            </a:r>
            <a:r>
              <a:rPr lang="en-US" sz="2800"/>
              <a:t>{</a:t>
            </a:r>
            <a:r>
              <a:rPr lang="en-US" sz="2800" err="1"/>
              <a:t>wrapfig</a:t>
            </a:r>
            <a:r>
              <a:rPr lang="en-US" sz="2800"/>
              <a:t>}</a:t>
            </a:r>
            <a:endParaRPr lang="en-US" sz="2800">
              <a:cs typeface="Calibri"/>
            </a:endParaRPr>
          </a:p>
          <a:p>
            <a:r>
              <a:rPr lang="en-US" sz="2800"/>
              <a:t>\</a:t>
            </a:r>
            <a:r>
              <a:rPr lang="en-US" sz="2800" err="1"/>
              <a:t>graphicspath</a:t>
            </a:r>
            <a:r>
              <a:rPr lang="en-US" sz="2800"/>
              <a:t>{ {images/} }</a:t>
            </a:r>
            <a:endParaRPr lang="en-US" sz="2800">
              <a:cs typeface="Calibri"/>
            </a:endParaRPr>
          </a:p>
          <a:p>
            <a:r>
              <a:rPr lang="en-US" sz="2800"/>
              <a:t>\</a:t>
            </a:r>
            <a:r>
              <a:rPr lang="en-US" sz="2800" err="1"/>
              <a:t>usepackage</a:t>
            </a:r>
            <a:r>
              <a:rPr lang="en-US" sz="2800"/>
              <a:t>{caption}</a:t>
            </a:r>
            <a:endParaRPr lang="en-US" sz="2800">
              <a:cs typeface="Calibri"/>
            </a:endParaRPr>
          </a:p>
          <a:p>
            <a:r>
              <a:rPr lang="en-US" sz="2800"/>
              <a:t>\</a:t>
            </a:r>
            <a:r>
              <a:rPr lang="en-US" sz="2800" err="1"/>
              <a:t>captionsetup</a:t>
            </a:r>
            <a:r>
              <a:rPr lang="en-US" sz="2800"/>
              <a:t>[figure]{font=small}</a:t>
            </a:r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0790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7" y="37091"/>
            <a:ext cx="11677423" cy="10108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91" y="-59811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>
                <a:solidFill>
                  <a:schemeClr val="bg1"/>
                </a:solidFill>
                <a:effectLst/>
              </a:rPr>
              <a:t>Adding images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336" y="5494140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29FB679-586F-4AFF-A16D-C4045DD332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81369"/>
              </p:ext>
            </p:extLst>
          </p:nvPr>
        </p:nvGraphicFramePr>
        <p:xfrm>
          <a:off x="1564105" y="1503523"/>
          <a:ext cx="9020205" cy="3302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853">
                  <a:extLst>
                    <a:ext uri="{9D8B030D-6E8A-4147-A177-3AD203B41FA5}">
                      <a16:colId xmlns:a16="http://schemas.microsoft.com/office/drawing/2014/main" val="237309255"/>
                    </a:ext>
                  </a:extLst>
                </a:gridCol>
                <a:gridCol w="7922352">
                  <a:extLst>
                    <a:ext uri="{9D8B030D-6E8A-4147-A177-3AD203B41FA5}">
                      <a16:colId xmlns:a16="http://schemas.microsoft.com/office/drawing/2014/main" val="24846463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Specifier</a:t>
                      </a:r>
                      <a:endParaRPr lang="en-US">
                        <a:effectLst/>
                        <a:latin typeface="Merriweather" panose="00000500000000000000" pitchFamily="2" charset="0"/>
                      </a:endParaRP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Permission</a:t>
                      </a:r>
                      <a:endParaRPr lang="en-US">
                        <a:effectLst/>
                        <a:latin typeface="Merriweather" panose="00000500000000000000" pitchFamily="2" charset="0"/>
                      </a:endParaRP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135628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h</a:t>
                      </a: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Place the float here, i.e., approximately at the same point it occurs in the source text (however, not exactly at the spot)</a:t>
                      </a: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3884575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</a:t>
                      </a: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Position at the top of the page.</a:t>
                      </a: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37727031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</a:t>
                      </a: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Position at the bottom of the page.</a:t>
                      </a: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1922207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</a:t>
                      </a: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Put on a special page for floats only.</a:t>
                      </a: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1033374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!</a:t>
                      </a: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Override internal parameters LaTeX uses for determining "good" float positions.</a:t>
                      </a: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1045696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H</a:t>
                      </a: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Places the float at precisely the location in the LaTeX code. Requires the float package (\usepackage{float}). This is somewhat equivalent to h!.</a:t>
                      </a: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2176681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0748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close up of a building&#10;&#10;Description generated with high confidence">
            <a:extLst>
              <a:ext uri="{FF2B5EF4-FFF2-40B4-BE49-F238E27FC236}">
                <a16:creationId xmlns:a16="http://schemas.microsoft.com/office/drawing/2014/main" id="{E9DC5B20-9A42-446A-B79A-16449AC65B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8" r="-2" b="1934"/>
          <a:stretch/>
        </p:blipFill>
        <p:spPr>
          <a:xfrm>
            <a:off x="1042174" y="-2388927"/>
            <a:ext cx="11792594" cy="11341599"/>
          </a:xfrm>
          <a:custGeom>
            <a:avLst/>
            <a:gdLst>
              <a:gd name="connsiteX0" fmla="*/ 2343548 w 7128913"/>
              <a:gd name="connsiteY0" fmla="*/ 0 h 6853457"/>
              <a:gd name="connsiteX1" fmla="*/ 5168877 w 7128913"/>
              <a:gd name="connsiteY1" fmla="*/ 0 h 6853457"/>
              <a:gd name="connsiteX2" fmla="*/ 5218299 w 7128913"/>
              <a:gd name="connsiteY2" fmla="*/ 19487 h 6853457"/>
              <a:gd name="connsiteX3" fmla="*/ 7014769 w 7128913"/>
              <a:gd name="connsiteY3" fmla="*/ 1610837 h 6853457"/>
              <a:gd name="connsiteX4" fmla="*/ 7128913 w 7128913"/>
              <a:gd name="connsiteY4" fmla="*/ 1827198 h 6853457"/>
              <a:gd name="connsiteX5" fmla="*/ 7128913 w 7128913"/>
              <a:gd name="connsiteY5" fmla="*/ 5131581 h 6853457"/>
              <a:gd name="connsiteX6" fmla="*/ 7091067 w 7128913"/>
              <a:gd name="connsiteY6" fmla="*/ 5210750 h 6853457"/>
              <a:gd name="connsiteX7" fmla="*/ 5546646 w 7128913"/>
              <a:gd name="connsiteY7" fmla="*/ 6783375 h 6853457"/>
              <a:gd name="connsiteX8" fmla="*/ 5409811 w 7128913"/>
              <a:gd name="connsiteY8" fmla="*/ 6853457 h 6853457"/>
              <a:gd name="connsiteX9" fmla="*/ 2102613 w 7128913"/>
              <a:gd name="connsiteY9" fmla="*/ 6853457 h 6853457"/>
              <a:gd name="connsiteX10" fmla="*/ 1965779 w 7128913"/>
              <a:gd name="connsiteY10" fmla="*/ 6783375 h 6853457"/>
              <a:gd name="connsiteX11" fmla="*/ 0 w 7128913"/>
              <a:gd name="connsiteY11" fmla="*/ 3480517 h 6853457"/>
              <a:gd name="connsiteX12" fmla="*/ 2294125 w 7128913"/>
              <a:gd name="connsiteY12" fmla="*/ 19487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</p:spPr>
      </p:pic>
      <p:pic>
        <p:nvPicPr>
          <p:cNvPr id="4" name="Picture 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F5F835F-F181-4DBC-9753-7BCED590B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838" y="331489"/>
            <a:ext cx="3831944" cy="7541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E9E182-8981-4CF2-8E38-F9DC7117DABF}"/>
              </a:ext>
            </a:extLst>
          </p:cNvPr>
          <p:cNvSpPr txBox="1"/>
          <p:nvPr/>
        </p:nvSpPr>
        <p:spPr>
          <a:xfrm>
            <a:off x="5495579" y="4908013"/>
            <a:ext cx="6020715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sz="2800" b="1">
                <a:solidFill>
                  <a:schemeClr val="accent1">
                    <a:lumMod val="50000"/>
                  </a:schemeClr>
                </a:solidFill>
              </a:rPr>
              <a:t>@</a:t>
            </a:r>
            <a:r>
              <a:rPr lang="en-GB" sz="2800" b="1" err="1">
                <a:solidFill>
                  <a:schemeClr val="accent1">
                    <a:lumMod val="50000"/>
                  </a:schemeClr>
                </a:solidFill>
              </a:rPr>
              <a:t>EdCDCS</a:t>
            </a:r>
            <a:endParaRPr lang="en-GB" sz="2800" b="1">
              <a:solidFill>
                <a:schemeClr val="accent1">
                  <a:lumMod val="50000"/>
                </a:schemeClr>
              </a:solidFill>
              <a:cs typeface="Calibri"/>
            </a:endParaRPr>
          </a:p>
          <a:p>
            <a:pPr algn="r"/>
            <a:r>
              <a:rPr lang="en-GB" sz="2800" b="1">
                <a:solidFill>
                  <a:schemeClr val="accent1">
                    <a:lumMod val="50000"/>
                  </a:schemeClr>
                </a:solidFill>
                <a:cs typeface="Calibri"/>
              </a:rPr>
              <a:t>For all events, news, and support:</a:t>
            </a:r>
            <a:r>
              <a:rPr lang="en-GB" sz="4000" b="1">
                <a:solidFill>
                  <a:schemeClr val="accent1">
                    <a:lumMod val="50000"/>
                  </a:schemeClr>
                </a:solidFill>
                <a:cs typeface="Calibri"/>
              </a:rPr>
              <a:t> </a:t>
            </a:r>
            <a:r>
              <a:rPr lang="en-GB" sz="3600" b="1">
                <a:solidFill>
                  <a:schemeClr val="accent1">
                    <a:lumMod val="50000"/>
                  </a:schemeClr>
                </a:solidFill>
                <a:cs typeface="Calibri"/>
              </a:rPr>
              <a:t>cdcs.ed.ac.uk</a:t>
            </a:r>
          </a:p>
        </p:txBody>
      </p:sp>
    </p:spTree>
    <p:extLst>
      <p:ext uri="{BB962C8B-B14F-4D97-AF65-F5344CB8AC3E}">
        <p14:creationId xmlns:p14="http://schemas.microsoft.com/office/powerpoint/2010/main" val="398061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7" y="37091"/>
            <a:ext cx="11677423" cy="10108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91" y="-59811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>
                <a:solidFill>
                  <a:schemeClr val="bg1"/>
                </a:solidFill>
                <a:effectLst/>
              </a:rPr>
              <a:t>Adding images</a:t>
            </a:r>
          </a:p>
        </p:txBody>
      </p:sp>
      <p:sp>
        <p:nvSpPr>
          <p:cNvPr id="4" name="Rectangle 3"/>
          <p:cNvSpPr/>
          <p:nvPr/>
        </p:nvSpPr>
        <p:spPr>
          <a:xfrm>
            <a:off x="257287" y="1096086"/>
            <a:ext cx="582807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GB">
                <a:solidFill>
                  <a:srgbClr val="FF0000"/>
                </a:solidFill>
              </a:rPr>
              <a:t>%Image in text</a:t>
            </a:r>
          </a:p>
          <a:p>
            <a:pPr>
              <a:spcAft>
                <a:spcPts val="1200"/>
              </a:spcAft>
            </a:pPr>
            <a:r>
              <a:rPr lang="en-GB"/>
              <a:t>\</a:t>
            </a:r>
            <a:r>
              <a:rPr lang="en-GB" err="1"/>
              <a:t>noindent</a:t>
            </a:r>
            <a:r>
              <a:rPr lang="en-GB"/>
              <a:t> </a:t>
            </a:r>
            <a:r>
              <a:rPr lang="en-GB">
                <a:solidFill>
                  <a:srgbClr val="FF0000"/>
                </a:solidFill>
              </a:rPr>
              <a:t>%do not indent pic</a:t>
            </a:r>
          </a:p>
          <a:p>
            <a:pPr>
              <a:spcAft>
                <a:spcPts val="1200"/>
              </a:spcAft>
            </a:pPr>
            <a:r>
              <a:rPr lang="en-GB"/>
              <a:t>\begin{</a:t>
            </a:r>
            <a:r>
              <a:rPr lang="en-GB" err="1"/>
              <a:t>wrapfigure</a:t>
            </a:r>
            <a:r>
              <a:rPr lang="en-GB"/>
              <a:t>} </a:t>
            </a:r>
            <a:r>
              <a:rPr lang="en-GB">
                <a:solidFill>
                  <a:srgbClr val="FF0000"/>
                </a:solidFill>
              </a:rPr>
              <a:t>%Start the package wrapped figure</a:t>
            </a:r>
          </a:p>
          <a:p>
            <a:pPr>
              <a:spcAft>
                <a:spcPts val="1200"/>
              </a:spcAft>
            </a:pPr>
            <a:r>
              <a:rPr lang="en-GB"/>
              <a:t>{l} </a:t>
            </a:r>
            <a:r>
              <a:rPr lang="en-GB">
                <a:solidFill>
                  <a:srgbClr val="FF0000"/>
                </a:solidFill>
              </a:rPr>
              <a:t>%aligned at left</a:t>
            </a:r>
          </a:p>
          <a:p>
            <a:pPr>
              <a:spcAft>
                <a:spcPts val="1200"/>
              </a:spcAft>
            </a:pPr>
            <a:r>
              <a:rPr lang="en-GB"/>
              <a:t>{0.50\</a:t>
            </a:r>
            <a:r>
              <a:rPr lang="en-GB" err="1"/>
              <a:t>textwidth</a:t>
            </a:r>
            <a:r>
              <a:rPr lang="en-GB"/>
              <a:t>} </a:t>
            </a:r>
            <a:r>
              <a:rPr lang="en-GB">
                <a:solidFill>
                  <a:srgbClr val="FF0000"/>
                </a:solidFill>
              </a:rPr>
              <a:t>%make it 50% of the width of the text</a:t>
            </a:r>
          </a:p>
          <a:p>
            <a:pPr>
              <a:spcAft>
                <a:spcPts val="1200"/>
              </a:spcAft>
            </a:pPr>
            <a:r>
              <a:rPr lang="en-GB"/>
              <a:t>\</a:t>
            </a:r>
            <a:r>
              <a:rPr lang="en-GB" err="1"/>
              <a:t>includegraphics</a:t>
            </a:r>
            <a:r>
              <a:rPr lang="en-GB"/>
              <a:t>[width=0.50\</a:t>
            </a:r>
            <a:r>
              <a:rPr lang="en-GB" err="1"/>
              <a:t>textwidth</a:t>
            </a:r>
            <a:r>
              <a:rPr lang="en-GB"/>
              <a:t>] </a:t>
            </a:r>
            <a:r>
              <a:rPr lang="en-GB">
                <a:solidFill>
                  <a:srgbClr val="FF0000"/>
                </a:solidFill>
              </a:rPr>
              <a:t>%add image and scale to the 50% of text</a:t>
            </a:r>
          </a:p>
          <a:p>
            <a:pPr>
              <a:spcAft>
                <a:spcPts val="1200"/>
              </a:spcAft>
            </a:pPr>
            <a:r>
              <a:rPr lang="en-GB"/>
              <a:t>{images/Fig1.jpg} </a:t>
            </a:r>
            <a:r>
              <a:rPr lang="en-GB">
                <a:solidFill>
                  <a:srgbClr val="FF0000"/>
                </a:solidFill>
              </a:rPr>
              <a:t>% locate image </a:t>
            </a:r>
          </a:p>
          <a:p>
            <a:pPr>
              <a:spcAft>
                <a:spcPts val="1200"/>
              </a:spcAft>
            </a:pPr>
            <a:r>
              <a:rPr lang="en-GB"/>
              <a:t>\caption{Example of </a:t>
            </a:r>
            <a:r>
              <a:rPr lang="en-GB" err="1"/>
              <a:t>Intext</a:t>
            </a:r>
            <a:r>
              <a:rPr lang="en-GB"/>
              <a:t> image} </a:t>
            </a:r>
            <a:r>
              <a:rPr lang="en-GB">
                <a:solidFill>
                  <a:srgbClr val="FF0000"/>
                </a:solidFill>
              </a:rPr>
              <a:t>% Caption</a:t>
            </a:r>
          </a:p>
          <a:p>
            <a:pPr>
              <a:spcAft>
                <a:spcPts val="1200"/>
              </a:spcAft>
            </a:pPr>
            <a:r>
              <a:rPr lang="en-GB"/>
              <a:t>\label{fig:2_1} </a:t>
            </a:r>
            <a:r>
              <a:rPr lang="en-GB">
                <a:solidFill>
                  <a:srgbClr val="FF0000"/>
                </a:solidFill>
              </a:rPr>
              <a:t>%Label of the image(image ID)</a:t>
            </a:r>
          </a:p>
          <a:p>
            <a:pPr>
              <a:spcAft>
                <a:spcPts val="1200"/>
              </a:spcAft>
            </a:pPr>
            <a:r>
              <a:rPr lang="en-GB"/>
              <a:t>\end{</a:t>
            </a:r>
            <a:r>
              <a:rPr lang="en-GB" err="1"/>
              <a:t>wrapfigure</a:t>
            </a:r>
            <a:r>
              <a:rPr lang="en-GB"/>
              <a:t>} </a:t>
            </a:r>
            <a:r>
              <a:rPr lang="en-GB">
                <a:solidFill>
                  <a:srgbClr val="FF0000"/>
                </a:solidFill>
              </a:rPr>
              <a:t>%End of the command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0" y="1144814"/>
            <a:ext cx="6096000" cy="40934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1200"/>
              </a:spcAft>
            </a:pPr>
            <a:r>
              <a:rPr lang="en-GB">
                <a:solidFill>
                  <a:srgbClr val="FF0000"/>
                </a:solidFill>
              </a:rPr>
              <a:t>%Image all space</a:t>
            </a:r>
          </a:p>
          <a:p>
            <a:pPr>
              <a:spcAft>
                <a:spcPts val="1200"/>
              </a:spcAft>
            </a:pPr>
            <a:r>
              <a:rPr lang="en-GB"/>
              <a:t>\begin{figure} </a:t>
            </a:r>
            <a:r>
              <a:rPr lang="en-GB">
                <a:solidFill>
                  <a:srgbClr val="FF0000"/>
                </a:solidFill>
              </a:rPr>
              <a:t>%start the image</a:t>
            </a:r>
          </a:p>
          <a:p>
            <a:pPr>
              <a:spcAft>
                <a:spcPts val="1200"/>
              </a:spcAft>
            </a:pPr>
            <a:r>
              <a:rPr lang="en-GB"/>
              <a:t>[h]    </a:t>
            </a:r>
            <a:r>
              <a:rPr lang="en-GB">
                <a:solidFill>
                  <a:srgbClr val="FF0000"/>
                </a:solidFill>
              </a:rPr>
              <a:t>%put the image in this exact location</a:t>
            </a:r>
          </a:p>
          <a:p>
            <a:pPr>
              <a:spcAft>
                <a:spcPts val="1200"/>
              </a:spcAft>
            </a:pPr>
            <a:r>
              <a:rPr lang="en-GB"/>
              <a:t>\</a:t>
            </a:r>
            <a:r>
              <a:rPr lang="en-GB" err="1"/>
              <a:t>includegraphics</a:t>
            </a:r>
            <a:r>
              <a:rPr lang="en-GB"/>
              <a:t>[width=\</a:t>
            </a:r>
            <a:r>
              <a:rPr lang="en-GB" err="1"/>
              <a:t>textwidth</a:t>
            </a:r>
            <a:r>
              <a:rPr lang="en-GB"/>
              <a:t>] </a:t>
            </a:r>
            <a:r>
              <a:rPr lang="en-GB">
                <a:solidFill>
                  <a:srgbClr val="FF0000"/>
                </a:solidFill>
              </a:rPr>
              <a:t>%add image and scale to the 100% of text</a:t>
            </a:r>
            <a:endParaRPr lang="en-GB"/>
          </a:p>
          <a:p>
            <a:pPr>
              <a:spcAft>
                <a:spcPts val="1200"/>
              </a:spcAft>
            </a:pPr>
            <a:r>
              <a:rPr lang="en-GB"/>
              <a:t>{images/Fig2.jpeg} </a:t>
            </a:r>
            <a:r>
              <a:rPr lang="en-GB">
                <a:solidFill>
                  <a:srgbClr val="FF0000"/>
                </a:solidFill>
              </a:rPr>
              <a:t>% locate image </a:t>
            </a:r>
            <a:endParaRPr lang="en-GB"/>
          </a:p>
          <a:p>
            <a:pPr>
              <a:spcAft>
                <a:spcPts val="1200"/>
              </a:spcAft>
            </a:pPr>
            <a:r>
              <a:rPr lang="en-GB"/>
              <a:t>\caption[margin=10pt] </a:t>
            </a:r>
            <a:r>
              <a:rPr lang="en-GB">
                <a:solidFill>
                  <a:srgbClr val="FF0000"/>
                </a:solidFill>
              </a:rPr>
              <a:t>% Caption</a:t>
            </a:r>
            <a:endParaRPr lang="en-GB"/>
          </a:p>
          <a:p>
            <a:pPr>
              <a:spcAft>
                <a:spcPts val="1200"/>
              </a:spcAft>
            </a:pPr>
            <a:r>
              <a:rPr lang="en-GB"/>
              <a:t>{This is the caption of the full text images </a:t>
            </a:r>
            <a:r>
              <a:rPr lang="en-GB" err="1"/>
              <a:t>bla</a:t>
            </a:r>
            <a:r>
              <a:rPr lang="en-GB"/>
              <a:t> </a:t>
            </a:r>
            <a:r>
              <a:rPr lang="en-GB" err="1"/>
              <a:t>bla</a:t>
            </a:r>
            <a:r>
              <a:rPr lang="en-GB"/>
              <a:t> </a:t>
            </a:r>
            <a:r>
              <a:rPr lang="en-GB" err="1"/>
              <a:t>bla</a:t>
            </a:r>
            <a:r>
              <a:rPr lang="en-GB"/>
              <a:t>} </a:t>
            </a:r>
            <a:r>
              <a:rPr lang="en-GB">
                <a:solidFill>
                  <a:srgbClr val="FF0000"/>
                </a:solidFill>
              </a:rPr>
              <a:t>% Caption</a:t>
            </a:r>
            <a:endParaRPr lang="en-GB"/>
          </a:p>
          <a:p>
            <a:pPr>
              <a:spcAft>
                <a:spcPts val="1200"/>
              </a:spcAft>
            </a:pPr>
            <a:r>
              <a:rPr lang="en-GB"/>
              <a:t>\label{fig:7_2} </a:t>
            </a:r>
            <a:r>
              <a:rPr lang="en-GB">
                <a:solidFill>
                  <a:srgbClr val="FF0000"/>
                </a:solidFill>
              </a:rPr>
              <a:t>%Label of the image(image ID)</a:t>
            </a:r>
          </a:p>
          <a:p>
            <a:pPr>
              <a:spcAft>
                <a:spcPts val="1200"/>
              </a:spcAft>
            </a:pPr>
            <a:r>
              <a:rPr lang="en-GB"/>
              <a:t>\end{figure} </a:t>
            </a:r>
            <a:r>
              <a:rPr lang="en-GB">
                <a:solidFill>
                  <a:srgbClr val="FF0000"/>
                </a:solidFill>
              </a:rPr>
              <a:t>%End of the command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336" y="5494140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2809733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90536"/>
            <a:ext cx="11677423" cy="1240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03" y="75147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>
                <a:solidFill>
                  <a:schemeClr val="bg1"/>
                </a:solidFill>
                <a:effectLst/>
              </a:rPr>
              <a:t>Tables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89356" y="1436955"/>
            <a:ext cx="11613286" cy="421653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  <a:cs typeface="Courier New" panose="02070309020205020404" pitchFamily="49" charset="0"/>
              </a:rPr>
              <a:t>Standard</a:t>
            </a:r>
            <a:r>
              <a:rPr kumimoji="0" lang="en-US" altLang="en-US" b="1" i="0" u="none" strike="noStrike" cap="none" normalizeH="0">
                <a:ln>
                  <a:noFill/>
                </a:ln>
                <a:effectLst/>
                <a:cs typeface="Courier New" panose="02070309020205020404" pitchFamily="49" charset="0"/>
              </a:rPr>
              <a:t> centered table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>
              <a:ln>
                <a:noFill/>
              </a:ln>
              <a:effectLst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\begin</a:t>
            </a:r>
            <a:r>
              <a:rPr lang="en-US" altLang="en-US" sz="1600">
                <a:solidFill>
                  <a:srgbClr val="E020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altLang="en-US" sz="1600">
                <a:solidFill>
                  <a:srgbClr val="0000D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US" altLang="en-US" sz="1600">
                <a:solidFill>
                  <a:srgbClr val="E020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}[</a:t>
            </a:r>
            <a:r>
              <a:rPr lang="en-US" altLang="en-US" sz="1600">
                <a:solidFill>
                  <a:srgbClr val="C080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h!</a:t>
            </a:r>
            <a:r>
              <a:rPr lang="en-US" altLang="en-US" sz="1600">
                <a:solidFill>
                  <a:srgbClr val="E020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en-US" sz="1600">
                <a:solidFill>
                  <a:srgbClr val="202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>
                <a:solidFill>
                  <a:schemeClr val="accent6">
                    <a:lumMod val="50000"/>
                  </a:schemeClr>
                </a:solidFill>
                <a:cs typeface="Courier New" panose="02070309020205020404" pitchFamily="49" charset="0"/>
              </a:rPr>
              <a:t>%Start table</a:t>
            </a:r>
            <a:endParaRPr lang="en-US" altLang="en-US">
              <a:solidFill>
                <a:srgbClr val="2020C0"/>
              </a:solidFill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>
                <a:solidFill>
                  <a:srgbClr val="E020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altLang="en-US" sz="160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centering</a:t>
            </a:r>
            <a:r>
              <a:rPr lang="en-US" altLang="en-US" sz="1000"/>
              <a:t> </a:t>
            </a:r>
            <a:r>
              <a:rPr lang="en-US" altLang="en-US">
                <a:solidFill>
                  <a:schemeClr val="accent6">
                    <a:lumMod val="50000"/>
                  </a:schemeClr>
                </a:solidFill>
                <a:cs typeface="Courier New" panose="02070309020205020404" pitchFamily="49" charset="0"/>
              </a:rPr>
              <a:t>% center table</a:t>
            </a:r>
            <a:endParaRPr kumimoji="0" lang="en-US" altLang="en-US" i="0" u="none" strike="noStrike" cap="none" normalizeH="0" baseline="0">
              <a:ln>
                <a:noFill/>
              </a:ln>
              <a:effectLst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\begin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E020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D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tabular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E020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|</a:t>
            </a:r>
            <a:r>
              <a:rPr kumimoji="0" lang="en-US" altLang="en-US" sz="1600" b="0" i="0" u="none" strike="noStrike" cap="none" normalizeH="0" baseline="0" err="1">
                <a:ln>
                  <a:noFill/>
                </a:ln>
                <a:solidFill>
                  <a:srgbClr val="202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c|c|c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E020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cs typeface="Courier New" panose="02070309020205020404" pitchFamily="49" charset="0"/>
              </a:rPr>
              <a:t>%number of column or you can fix the size with </a:t>
            </a:r>
            <a:r>
              <a:rPr lang="en-US" altLang="en-US">
                <a:solidFill>
                  <a:srgbClr val="E02020"/>
                </a:solidFill>
                <a:cs typeface="Courier New" panose="02070309020205020404" pitchFamily="49" charset="0"/>
              </a:rPr>
              <a:t>{</a:t>
            </a:r>
            <a:r>
              <a:rPr lang="en-US" altLang="en-US">
                <a:solidFill>
                  <a:srgbClr val="2020C0"/>
                </a:solidFill>
                <a:cs typeface="Courier New" panose="02070309020205020404" pitchFamily="49" charset="0"/>
              </a:rPr>
              <a:t> |m</a:t>
            </a:r>
            <a:r>
              <a:rPr lang="en-US" altLang="en-US">
                <a:solidFill>
                  <a:srgbClr val="E02020"/>
                </a:solidFill>
                <a:cs typeface="Courier New" panose="02070309020205020404" pitchFamily="49" charset="0"/>
              </a:rPr>
              <a:t>{</a:t>
            </a:r>
            <a:r>
              <a:rPr lang="en-US" altLang="en-US">
                <a:solidFill>
                  <a:srgbClr val="2020C0"/>
                </a:solidFill>
                <a:cs typeface="Courier New" panose="02070309020205020404" pitchFamily="49" charset="0"/>
              </a:rPr>
              <a:t>5cm</a:t>
            </a:r>
            <a:r>
              <a:rPr lang="en-US" altLang="en-US">
                <a:solidFill>
                  <a:srgbClr val="E02020"/>
                </a:solidFill>
                <a:cs typeface="Courier New" panose="02070309020205020404" pitchFamily="49" charset="0"/>
              </a:rPr>
              <a:t>}</a:t>
            </a:r>
            <a:r>
              <a:rPr lang="en-US" altLang="en-US">
                <a:solidFill>
                  <a:srgbClr val="2020C0"/>
                </a:solidFill>
                <a:cs typeface="Courier New" panose="02070309020205020404" pitchFamily="49" charset="0"/>
              </a:rPr>
              <a:t>|m</a:t>
            </a:r>
            <a:r>
              <a:rPr lang="en-US" altLang="en-US">
                <a:solidFill>
                  <a:srgbClr val="E02020"/>
                </a:solidFill>
                <a:cs typeface="Courier New" panose="02070309020205020404" pitchFamily="49" charset="0"/>
              </a:rPr>
              <a:t>{</a:t>
            </a:r>
            <a:r>
              <a:rPr lang="en-US" altLang="en-US">
                <a:solidFill>
                  <a:srgbClr val="2020C0"/>
                </a:solidFill>
                <a:cs typeface="Courier New" panose="02070309020205020404" pitchFamily="49" charset="0"/>
              </a:rPr>
              <a:t>1cm</a:t>
            </a:r>
            <a:r>
              <a:rPr lang="en-US" altLang="en-US">
                <a:solidFill>
                  <a:srgbClr val="E02020"/>
                </a:solidFill>
                <a:cs typeface="Courier New" panose="02070309020205020404" pitchFamily="49" charset="0"/>
              </a:rPr>
              <a:t>}</a:t>
            </a:r>
            <a:r>
              <a:rPr lang="en-US" altLang="en-US">
                <a:solidFill>
                  <a:srgbClr val="2020C0"/>
                </a:solidFill>
                <a:cs typeface="Courier New" panose="02070309020205020404" pitchFamily="49" charset="0"/>
              </a:rPr>
              <a:t>| m</a:t>
            </a:r>
            <a:r>
              <a:rPr lang="en-US" altLang="en-US">
                <a:solidFill>
                  <a:srgbClr val="E02020"/>
                </a:solidFill>
                <a:cs typeface="Courier New" panose="02070309020205020404" pitchFamily="49" charset="0"/>
              </a:rPr>
              <a:t>{</a:t>
            </a:r>
            <a:r>
              <a:rPr lang="en-US" altLang="en-US">
                <a:solidFill>
                  <a:srgbClr val="2020C0"/>
                </a:solidFill>
                <a:cs typeface="Courier New" panose="02070309020205020404" pitchFamily="49" charset="0"/>
              </a:rPr>
              <a:t>1cm</a:t>
            </a:r>
            <a:r>
              <a:rPr lang="en-US" altLang="en-US">
                <a:solidFill>
                  <a:srgbClr val="E02020"/>
                </a:solidFill>
                <a:cs typeface="Courier New" panose="02070309020205020404" pitchFamily="49" charset="0"/>
              </a:rPr>
              <a:t>}</a:t>
            </a:r>
            <a:r>
              <a:rPr lang="en-US" altLang="en-US">
                <a:solidFill>
                  <a:srgbClr val="2020C0"/>
                </a:solidFill>
                <a:cs typeface="Courier New" panose="02070309020205020404" pitchFamily="49" charset="0"/>
              </a:rPr>
              <a:t>|</a:t>
            </a:r>
            <a:r>
              <a:rPr lang="en-US" altLang="en-US">
                <a:solidFill>
                  <a:srgbClr val="E02020"/>
                </a:solidFill>
                <a:cs typeface="Courier New" panose="02070309020205020404" pitchFamily="49" charset="0"/>
              </a:rPr>
              <a:t>} </a:t>
            </a:r>
            <a:r>
              <a:rPr lang="en-US" altLang="en-US">
                <a:solidFill>
                  <a:schemeClr val="accent6">
                    <a:lumMod val="50000"/>
                  </a:schemeClr>
                </a:solidFill>
                <a:cs typeface="Courier New" panose="02070309020205020404" pitchFamily="49" charset="0"/>
              </a:rPr>
              <a:t>need array package</a:t>
            </a:r>
            <a:r>
              <a:rPr lang="en-US" altLang="en-US">
                <a:solidFill>
                  <a:srgbClr val="2020C0"/>
                </a:solidFill>
                <a:cs typeface="Courier New" panose="02070309020205020404" pitchFamily="49" charset="0"/>
              </a:rPr>
              <a:t> 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kumimoji="0" lang="en-US" altLang="en-US" sz="1600" b="0" i="0" u="none" strike="noStrike" cap="none" normalizeH="0" baseline="0" err="1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hline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cs typeface="Courier New" panose="02070309020205020404" pitchFamily="49" charset="0"/>
              </a:rPr>
              <a:t>%</a:t>
            </a:r>
            <a:r>
              <a:rPr kumimoji="0" lang="en-US" altLang="en-US" b="0" i="0" u="none" strike="noStrike" cap="none" normalizeH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cs typeface="Courier New" panose="02070309020205020404" pitchFamily="49" charset="0"/>
              </a:rPr>
              <a:t> horizontal line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>
                <a:solidFill>
                  <a:srgbClr val="202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Col1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E020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Col2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E020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Col3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E020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\\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altLang="en-US" sz="160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hline</a:t>
            </a:r>
            <a:r>
              <a:rPr lang="en-US" altLang="en-US" sz="16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>
                <a:solidFill>
                  <a:schemeClr val="accent6">
                    <a:lumMod val="50000"/>
                  </a:schemeClr>
                </a:solidFill>
                <a:cs typeface="Courier New" panose="02070309020205020404" pitchFamily="49" charset="0"/>
              </a:rPr>
              <a:t>% horizontal line</a:t>
            </a:r>
            <a:endParaRPr kumimoji="0" lang="en-US" altLang="en-US" b="1" i="0" u="none" strike="noStrike" cap="none" normalizeH="0" baseline="0">
              <a:ln>
                <a:noFill/>
              </a:ln>
              <a:solidFill>
                <a:srgbClr val="2020C0"/>
              </a:solidFill>
              <a:effectLst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cell4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E020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cell5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E020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cell6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E020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\\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cell7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E020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cell8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E020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cell9 </a:t>
            </a:r>
            <a:r>
              <a:rPr lang="en-US" altLang="en-US" sz="1600">
                <a:solidFill>
                  <a:srgbClr val="E020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\\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rgbClr val="2020C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altLang="en-US" err="1">
                <a:solidFill>
                  <a:srgbClr val="C00000"/>
                </a:solidFill>
                <a:cs typeface="Courier New" panose="02070309020205020404" pitchFamily="49" charset="0"/>
              </a:rPr>
              <a:t>hline</a:t>
            </a:r>
            <a:r>
              <a:rPr lang="en-US" altLang="en-US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altLang="en-US">
                <a:solidFill>
                  <a:schemeClr val="accent6">
                    <a:lumMod val="50000"/>
                  </a:schemeClr>
                </a:solidFill>
                <a:cs typeface="Courier New" panose="02070309020205020404" pitchFamily="49" charset="0"/>
              </a:rPr>
              <a:t>% horizontal line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rgbClr val="2020C0"/>
              </a:solidFill>
              <a:effectLst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\end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E020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D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tabular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E020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>
                <a:solidFill>
                  <a:srgbClr val="E020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altLang="en-US" sz="160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caption</a:t>
            </a:r>
            <a:r>
              <a:rPr lang="en-US" altLang="en-US" sz="1600">
                <a:solidFill>
                  <a:srgbClr val="E020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altLang="en-US" sz="1600">
                <a:solidFill>
                  <a:srgbClr val="202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to test captions and labels</a:t>
            </a:r>
            <a:r>
              <a:rPr lang="en-US" altLang="en-US" sz="1600">
                <a:solidFill>
                  <a:srgbClr val="E020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altLang="en-US" sz="1600">
                <a:solidFill>
                  <a:srgbClr val="202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>
                <a:solidFill>
                  <a:srgbClr val="E020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altLang="en-US" sz="1000"/>
              <a:t> </a:t>
            </a:r>
            <a:r>
              <a:rPr lang="en-US" altLang="en-US" sz="1600">
                <a:solidFill>
                  <a:schemeClr val="accent6">
                    <a:lumMod val="50000"/>
                  </a:schemeClr>
                </a:solidFill>
                <a:cs typeface="Courier New" panose="02070309020205020404" pitchFamily="49" charset="0"/>
              </a:rPr>
              <a:t>%Caption table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>
                <a:solidFill>
                  <a:srgbClr val="E020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altLang="en-US" sz="160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altLang="en-US" sz="1600">
                <a:solidFill>
                  <a:srgbClr val="E020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altLang="en-US" sz="1600">
                <a:solidFill>
                  <a:srgbClr val="202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table:1</a:t>
            </a:r>
            <a:r>
              <a:rPr lang="en-US" altLang="en-US" sz="1600">
                <a:solidFill>
                  <a:srgbClr val="E020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altLang="en-US" sz="1000"/>
              <a:t> </a:t>
            </a:r>
            <a:r>
              <a:rPr lang="en-US" altLang="en-US" sz="1600">
                <a:solidFill>
                  <a:schemeClr val="accent6">
                    <a:lumMod val="50000"/>
                  </a:schemeClr>
                </a:solidFill>
                <a:cs typeface="Courier New" panose="02070309020205020404" pitchFamily="49" charset="0"/>
              </a:rPr>
              <a:t>%Label table for cross ref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rgbClr val="2020C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\end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E020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D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E020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altLang="en-US" sz="1600">
                <a:solidFill>
                  <a:schemeClr val="accent6">
                    <a:lumMod val="50000"/>
                  </a:schemeClr>
                </a:solidFill>
                <a:cs typeface="Courier New" panose="02070309020205020404" pitchFamily="49" charset="0"/>
              </a:rPr>
              <a:t>%Start table</a:t>
            </a:r>
            <a:endParaRPr lang="en-US" altLang="en-US" sz="1600">
              <a:solidFill>
                <a:srgbClr val="2020C0"/>
              </a:solidFill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336" y="5494140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1615647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2131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105" y="-55117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>
                <a:solidFill>
                  <a:schemeClr val="bg1"/>
                </a:solidFill>
                <a:effectLst/>
              </a:rPr>
              <a:t>Lists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0F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272" y="1268281"/>
            <a:ext cx="5736188" cy="19389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>
                <a:cs typeface="Courier New" panose="02070309020205020404" pitchFamily="49" charset="0"/>
              </a:rPr>
              <a:t>Bullet points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\begin</a:t>
            </a:r>
            <a:r>
              <a:rPr lang="en-US" altLang="en-US" sz="2000">
                <a:cs typeface="Courier New" panose="02070309020205020404" pitchFamily="49" charset="0"/>
              </a:rPr>
              <a:t>{</a:t>
            </a:r>
            <a:r>
              <a:rPr lang="en-US" altLang="en-US" sz="200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itemize</a:t>
            </a:r>
            <a:r>
              <a:rPr lang="en-US" altLang="en-US" sz="2000">
                <a:cs typeface="Courier New" panose="02070309020205020404" pitchFamily="49" charset="0"/>
              </a:rPr>
              <a:t>}</a:t>
            </a:r>
            <a:r>
              <a:rPr lang="en-US" altLang="en-US" sz="2000">
                <a:solidFill>
                  <a:srgbClr val="2020C0"/>
                </a:solidFill>
                <a:cs typeface="Courier New" panose="02070309020205020404" pitchFamily="49" charset="0"/>
              </a:rPr>
              <a:t> </a:t>
            </a:r>
            <a:r>
              <a:rPr lang="en-US" altLang="en-US" sz="2000">
                <a:solidFill>
                  <a:schemeClr val="accent6">
                    <a:lumMod val="50000"/>
                  </a:schemeClr>
                </a:solidFill>
                <a:cs typeface="Courier New" panose="02070309020205020404" pitchFamily="49" charset="0"/>
              </a:rPr>
              <a:t>% start numbered lists</a:t>
            </a:r>
            <a:endParaRPr lang="en-US" altLang="en-US" sz="2000">
              <a:solidFill>
                <a:srgbClr val="2020C0"/>
              </a:solidFill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\item </a:t>
            </a:r>
            <a:r>
              <a:rPr lang="en-US" altLang="en-US" sz="2000">
                <a:cs typeface="Courier New" panose="02070309020205020404" pitchFamily="49" charset="0"/>
              </a:rPr>
              <a:t>The labels consists of sequential numbers.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\item </a:t>
            </a:r>
            <a:r>
              <a:rPr lang="en-US" altLang="en-US" sz="2000">
                <a:cs typeface="Courier New" panose="02070309020205020404" pitchFamily="49" charset="0"/>
              </a:rPr>
              <a:t>The numbers starts at 1 with every call to the enumerate environment</a:t>
            </a:r>
            <a:r>
              <a:rPr lang="en-US" altLang="en-US" sz="2000">
                <a:solidFill>
                  <a:srgbClr val="2020C0"/>
                </a:solidFill>
                <a:cs typeface="Courier New" panose="02070309020205020404" pitchFamily="49" charset="0"/>
              </a:rPr>
              <a:t>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\end</a:t>
            </a:r>
            <a:r>
              <a:rPr lang="en-US" altLang="en-US" sz="2000">
                <a:cs typeface="Courier New" panose="02070309020205020404" pitchFamily="49" charset="0"/>
              </a:rPr>
              <a:t>{</a:t>
            </a:r>
            <a:r>
              <a:rPr lang="en-US" altLang="en-US" sz="200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itemized</a:t>
            </a:r>
            <a:r>
              <a:rPr lang="en-US" altLang="en-US" sz="2000">
                <a:cs typeface="Courier New" panose="02070309020205020404" pitchFamily="49" charset="0"/>
              </a:rPr>
              <a:t>}</a:t>
            </a:r>
            <a:r>
              <a:rPr lang="en-US" altLang="en-US" sz="200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en-US" sz="2000">
                <a:solidFill>
                  <a:schemeClr val="accent6">
                    <a:lumMod val="50000"/>
                  </a:schemeClr>
                </a:solidFill>
                <a:cs typeface="Courier New" panose="02070309020205020404" pitchFamily="49" charset="0"/>
              </a:rPr>
              <a:t>% stop numbered lists</a:t>
            </a:r>
            <a:endParaRPr lang="en-US" altLang="en-US" sz="2000">
              <a:solidFill>
                <a:srgbClr val="2020C0"/>
              </a:solidFill>
              <a:cs typeface="Courier New" panose="020703090202050204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96276" y="1268281"/>
            <a:ext cx="5866420" cy="19389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>
                <a:cs typeface="Courier New" panose="02070309020205020404" pitchFamily="49" charset="0"/>
              </a:rPr>
              <a:t>Numbers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\begin</a:t>
            </a:r>
            <a:r>
              <a:rPr lang="en-US" altLang="en-US" sz="2000">
                <a:cs typeface="Courier New" panose="02070309020205020404" pitchFamily="49" charset="0"/>
              </a:rPr>
              <a:t>{</a:t>
            </a:r>
            <a:r>
              <a:rPr lang="en-US" altLang="en-US" sz="200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enumerate</a:t>
            </a:r>
            <a:r>
              <a:rPr lang="en-US" altLang="en-US" sz="2000">
                <a:cs typeface="Courier New" panose="02070309020205020404" pitchFamily="49" charset="0"/>
              </a:rPr>
              <a:t>}</a:t>
            </a:r>
            <a:r>
              <a:rPr lang="en-US" altLang="en-US" sz="2000">
                <a:solidFill>
                  <a:srgbClr val="2020C0"/>
                </a:solidFill>
                <a:cs typeface="Courier New" panose="02070309020205020404" pitchFamily="49" charset="0"/>
              </a:rPr>
              <a:t> </a:t>
            </a:r>
            <a:r>
              <a:rPr lang="en-US" altLang="en-US" sz="2000">
                <a:solidFill>
                  <a:schemeClr val="accent6">
                    <a:lumMod val="50000"/>
                  </a:schemeClr>
                </a:solidFill>
                <a:cs typeface="Courier New" panose="02070309020205020404" pitchFamily="49" charset="0"/>
              </a:rPr>
              <a:t>% start numbered lists</a:t>
            </a:r>
            <a:endParaRPr lang="en-US" altLang="en-US" sz="2000">
              <a:solidFill>
                <a:srgbClr val="2020C0"/>
              </a:solidFill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\item </a:t>
            </a:r>
            <a:r>
              <a:rPr lang="en-US" altLang="en-US" sz="2000">
                <a:cs typeface="Courier New" panose="02070309020205020404" pitchFamily="49" charset="0"/>
              </a:rPr>
              <a:t>The labels consists of sequential numbers.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\item </a:t>
            </a:r>
            <a:r>
              <a:rPr lang="en-US" altLang="en-US" sz="2000">
                <a:cs typeface="Courier New" panose="02070309020205020404" pitchFamily="49" charset="0"/>
              </a:rPr>
              <a:t>The numbers starts at 1 with every call to the enumerate environment</a:t>
            </a:r>
            <a:r>
              <a:rPr lang="en-US" altLang="en-US" sz="2000">
                <a:solidFill>
                  <a:srgbClr val="2020C0"/>
                </a:solidFill>
                <a:cs typeface="Courier New" panose="02070309020205020404" pitchFamily="49" charset="0"/>
              </a:rPr>
              <a:t>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\end</a:t>
            </a:r>
            <a:r>
              <a:rPr lang="en-US" altLang="en-US" sz="2000">
                <a:cs typeface="Courier New" panose="02070309020205020404" pitchFamily="49" charset="0"/>
              </a:rPr>
              <a:t>{</a:t>
            </a:r>
            <a:r>
              <a:rPr lang="en-US" altLang="en-US" sz="200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enumerate</a:t>
            </a:r>
            <a:r>
              <a:rPr lang="en-US" altLang="en-US" sz="2000">
                <a:cs typeface="Courier New" panose="02070309020205020404" pitchFamily="49" charset="0"/>
              </a:rPr>
              <a:t>}</a:t>
            </a:r>
            <a:r>
              <a:rPr lang="en-US" altLang="en-US" sz="200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en-US" sz="2000">
                <a:solidFill>
                  <a:schemeClr val="accent6">
                    <a:lumMod val="50000"/>
                  </a:schemeClr>
                </a:solidFill>
                <a:cs typeface="Courier New" panose="02070309020205020404" pitchFamily="49" charset="0"/>
              </a:rPr>
              <a:t>% stop numbered lists</a:t>
            </a:r>
            <a:endParaRPr lang="en-US" altLang="en-US" sz="2000">
              <a:solidFill>
                <a:srgbClr val="2020C0"/>
              </a:solidFill>
              <a:cs typeface="Courier New" panose="020703090202050204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5272" y="3298164"/>
            <a:ext cx="5575475" cy="255454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>
                <a:cs typeface="Courier New" panose="02070309020205020404" pitchFamily="49" charset="0"/>
              </a:rPr>
              <a:t>Nested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\begin</a:t>
            </a:r>
            <a:r>
              <a:rPr lang="en-US" altLang="en-US" sz="2000">
                <a:cs typeface="Courier New" panose="02070309020205020404" pitchFamily="49" charset="0"/>
              </a:rPr>
              <a:t>{</a:t>
            </a:r>
            <a:r>
              <a:rPr lang="en-US" altLang="en-US" sz="200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enumerate</a:t>
            </a:r>
            <a:r>
              <a:rPr lang="en-US" altLang="en-US" sz="2000">
                <a:cs typeface="Courier New" panose="02070309020205020404" pitchFamily="49" charset="0"/>
              </a:rPr>
              <a:t>}</a:t>
            </a:r>
            <a:r>
              <a:rPr lang="en-US" altLang="en-US" sz="2000">
                <a:solidFill>
                  <a:srgbClr val="2020C0"/>
                </a:solidFill>
                <a:cs typeface="Courier New" panose="02070309020205020404" pitchFamily="49" charset="0"/>
              </a:rPr>
              <a:t> </a:t>
            </a:r>
            <a:r>
              <a:rPr lang="en-US" altLang="en-US" sz="2000">
                <a:solidFill>
                  <a:schemeClr val="accent6">
                    <a:lumMod val="50000"/>
                  </a:schemeClr>
                </a:solidFill>
                <a:cs typeface="Courier New" panose="02070309020205020404" pitchFamily="49" charset="0"/>
              </a:rPr>
              <a:t>% start numbered lists</a:t>
            </a:r>
            <a:endParaRPr lang="en-US" altLang="en-US" sz="2000">
              <a:solidFill>
                <a:srgbClr val="2020C0"/>
              </a:solidFill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\item </a:t>
            </a:r>
            <a:r>
              <a:rPr lang="en-US" altLang="en-US" sz="2000">
                <a:cs typeface="Courier New" panose="02070309020205020404" pitchFamily="49" charset="0"/>
              </a:rPr>
              <a:t>First level1.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>
                <a:cs typeface="Courier New" panose="02070309020205020404" pitchFamily="49" charset="0"/>
              </a:rPr>
              <a:t> </a:t>
            </a:r>
            <a:r>
              <a:rPr lang="en-US" altLang="en-US" sz="200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\begin</a:t>
            </a:r>
            <a:r>
              <a:rPr lang="en-US" altLang="en-US" sz="2000">
                <a:cs typeface="Courier New" panose="02070309020205020404" pitchFamily="49" charset="0"/>
              </a:rPr>
              <a:t>{</a:t>
            </a:r>
            <a:r>
              <a:rPr lang="en-US" altLang="en-US" sz="200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enumerate</a:t>
            </a:r>
            <a:r>
              <a:rPr lang="en-US" altLang="en-US" sz="2000">
                <a:cs typeface="Courier New" panose="02070309020205020404" pitchFamily="49" charset="0"/>
              </a:rPr>
              <a:t>}</a:t>
            </a:r>
            <a:r>
              <a:rPr lang="en-US" altLang="en-US" sz="2000">
                <a:solidFill>
                  <a:srgbClr val="2020C0"/>
                </a:solidFill>
                <a:cs typeface="Courier New" panose="02070309020205020404" pitchFamily="49" charset="0"/>
              </a:rPr>
              <a:t> </a:t>
            </a:r>
            <a:r>
              <a:rPr lang="en-US" altLang="en-US" sz="2000">
                <a:solidFill>
                  <a:schemeClr val="accent6">
                    <a:lumMod val="50000"/>
                  </a:schemeClr>
                </a:solidFill>
                <a:cs typeface="Courier New" panose="02070309020205020404" pitchFamily="49" charset="0"/>
              </a:rPr>
              <a:t>% start bullet lists</a:t>
            </a:r>
            <a:endParaRPr lang="en-US" altLang="en-US" sz="2000"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 \item </a:t>
            </a:r>
            <a:r>
              <a:rPr lang="en-US" altLang="en-US" sz="2000">
                <a:cs typeface="Courier New" panose="02070309020205020404" pitchFamily="49" charset="0"/>
              </a:rPr>
              <a:t>second level</a:t>
            </a:r>
            <a:r>
              <a:rPr lang="en-US" altLang="en-US" sz="2000">
                <a:solidFill>
                  <a:srgbClr val="2020C0"/>
                </a:solidFill>
                <a:cs typeface="Courier New" panose="02070309020205020404" pitchFamily="49" charset="0"/>
              </a:rPr>
              <a:t>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\end</a:t>
            </a:r>
            <a:r>
              <a:rPr lang="en-US" altLang="en-US" sz="2000">
                <a:cs typeface="Courier New" panose="02070309020205020404" pitchFamily="49" charset="0"/>
              </a:rPr>
              <a:t>{</a:t>
            </a:r>
            <a:r>
              <a:rPr lang="en-US" altLang="en-US" sz="200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enumerate</a:t>
            </a:r>
            <a:r>
              <a:rPr lang="en-US" altLang="en-US" sz="2000">
                <a:cs typeface="Courier New" panose="02070309020205020404" pitchFamily="49" charset="0"/>
              </a:rPr>
              <a:t>}</a:t>
            </a:r>
            <a:r>
              <a:rPr lang="en-US" altLang="en-US" sz="200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en-US" sz="2000">
                <a:solidFill>
                  <a:schemeClr val="accent6">
                    <a:lumMod val="50000"/>
                  </a:schemeClr>
                </a:solidFill>
                <a:cs typeface="Courier New" panose="02070309020205020404" pitchFamily="49" charset="0"/>
              </a:rPr>
              <a:t>% stop numbered lists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\item </a:t>
            </a:r>
            <a:r>
              <a:rPr lang="en-US" altLang="en-US" sz="2000">
                <a:cs typeface="Courier New" panose="02070309020205020404" pitchFamily="49" charset="0"/>
              </a:rPr>
              <a:t>First level2</a:t>
            </a:r>
            <a:r>
              <a:rPr lang="en-US" altLang="en-US" sz="2000">
                <a:solidFill>
                  <a:srgbClr val="2020C0"/>
                </a:solidFill>
                <a:cs typeface="Courier New" panose="02070309020205020404" pitchFamily="49" charset="0"/>
              </a:rPr>
              <a:t>.</a:t>
            </a:r>
            <a:endParaRPr lang="en-US" altLang="en-US" sz="2000">
              <a:solidFill>
                <a:schemeClr val="accent6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\end</a:t>
            </a:r>
            <a:r>
              <a:rPr lang="en-US" altLang="en-US" sz="2000">
                <a:cs typeface="Courier New" panose="02070309020205020404" pitchFamily="49" charset="0"/>
              </a:rPr>
              <a:t>{</a:t>
            </a:r>
            <a:r>
              <a:rPr lang="en-US" altLang="en-US" sz="200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enumerate</a:t>
            </a:r>
            <a:r>
              <a:rPr lang="en-US" altLang="en-US" sz="2000">
                <a:cs typeface="Courier New" panose="02070309020205020404" pitchFamily="49" charset="0"/>
              </a:rPr>
              <a:t>}</a:t>
            </a:r>
            <a:r>
              <a:rPr lang="en-US" altLang="en-US" sz="200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en-US" sz="2000">
                <a:solidFill>
                  <a:schemeClr val="accent6">
                    <a:lumMod val="50000"/>
                  </a:schemeClr>
                </a:solidFill>
                <a:cs typeface="Courier New" panose="02070309020205020404" pitchFamily="49" charset="0"/>
              </a:rPr>
              <a:t>% stop numbered lists</a:t>
            </a:r>
            <a:endParaRPr lang="en-US" altLang="en-US" sz="2000">
              <a:solidFill>
                <a:srgbClr val="2020C0"/>
              </a:solidFill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336" y="5494140"/>
            <a:ext cx="1091326" cy="109132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2584608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25972"/>
            <a:ext cx="11677423" cy="12143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2" y="0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>
                <a:solidFill>
                  <a:schemeClr val="bg1"/>
                </a:solidFill>
                <a:effectLst/>
              </a:rPr>
              <a:t>Formulas and Equations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80" y="1420236"/>
            <a:ext cx="11176846" cy="35047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336" y="5494140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516601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2765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2" y="0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>
                <a:solidFill>
                  <a:schemeClr val="bg1"/>
                </a:solidFill>
                <a:effectLst/>
              </a:rPr>
              <a:t>Formulas and Equations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3657821" y="1367232"/>
            <a:ext cx="4514216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cs typeface="Courier New" panose="02070309020205020404" pitchFamily="49" charset="0"/>
              </a:rPr>
              <a:t>Simple unnumbered equation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E02020"/>
                </a:solidFill>
                <a:latin typeface="Courier New" panose="02070309020205020404" pitchFamily="49" charset="0"/>
              </a:rPr>
              <a:t>\[</a:t>
            </a:r>
            <a:r>
              <a:rPr lang="en-US" altLang="en-US">
                <a:latin typeface="Courier New" panose="02070309020205020404" pitchFamily="49" charset="0"/>
              </a:rPr>
              <a:t>E=mc^2</a:t>
            </a:r>
            <a:r>
              <a:rPr lang="en-US" altLang="en-US">
                <a:solidFill>
                  <a:srgbClr val="FF0000"/>
                </a:solidFill>
                <a:latin typeface="Courier New" panose="02070309020205020404" pitchFamily="49" charset="0"/>
              </a:rPr>
              <a:t>\]</a:t>
            </a:r>
            <a:r>
              <a:rPr lang="en-US" altLang="en-US">
                <a:solidFill>
                  <a:srgbClr val="FF0000"/>
                </a:solidFill>
              </a:rPr>
              <a:t>or      </a:t>
            </a:r>
            <a:r>
              <a:rPr lang="en-US" altLang="en-US">
                <a:solidFill>
                  <a:srgbClr val="E02020"/>
                </a:solidFill>
                <a:latin typeface="Courier New" panose="02070309020205020404" pitchFamily="49" charset="0"/>
              </a:rPr>
              <a:t>\(</a:t>
            </a:r>
            <a:r>
              <a:rPr lang="en-US" altLang="en-US">
                <a:latin typeface="Courier New" panose="02070309020205020404" pitchFamily="49" charset="0"/>
              </a:rPr>
              <a:t>E=mc^2</a:t>
            </a:r>
            <a:r>
              <a:rPr lang="en-US" altLang="en-US">
                <a:solidFill>
                  <a:srgbClr val="FF0000"/>
                </a:solidFill>
                <a:latin typeface="Courier New" panose="02070309020205020404" pitchFamily="49" charset="0"/>
              </a:rPr>
              <a:t>\)in text</a:t>
            </a:r>
            <a:endParaRPr lang="en-US" altLang="en-US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5999" y="2585434"/>
            <a:ext cx="5949148" cy="31700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000" b="1"/>
              <a:t>Multiple line solution</a:t>
            </a:r>
          </a:p>
          <a:p>
            <a:endParaRPr lang="en-GB" sz="2000" b="1"/>
          </a:p>
          <a:p>
            <a:r>
              <a:rPr lang="en-GB" sz="2000">
                <a:solidFill>
                  <a:srgbClr val="0070C0"/>
                </a:solidFill>
              </a:rPr>
              <a:t>\begin</a:t>
            </a:r>
            <a:r>
              <a:rPr lang="en-GB" sz="2000"/>
              <a:t>{</a:t>
            </a:r>
            <a:r>
              <a:rPr lang="en-GB" sz="2000">
                <a:solidFill>
                  <a:schemeClr val="accent6">
                    <a:lumMod val="75000"/>
                  </a:schemeClr>
                </a:solidFill>
              </a:rPr>
              <a:t>equation</a:t>
            </a:r>
            <a:r>
              <a:rPr lang="en-GB" sz="2000"/>
              <a:t>} </a:t>
            </a:r>
            <a:r>
              <a:rPr lang="en-GB" sz="2000">
                <a:solidFill>
                  <a:srgbClr val="0070C0"/>
                </a:solidFill>
              </a:rPr>
              <a:t>\label</a:t>
            </a:r>
            <a:r>
              <a:rPr lang="en-GB" sz="2000"/>
              <a:t>{</a:t>
            </a:r>
            <a:r>
              <a:rPr lang="en-GB" sz="2000">
                <a:solidFill>
                  <a:schemeClr val="accent6">
                    <a:lumMod val="75000"/>
                  </a:schemeClr>
                </a:solidFill>
              </a:rPr>
              <a:t>eq2</a:t>
            </a:r>
            <a:r>
              <a:rPr lang="en-GB" sz="2000"/>
              <a:t>} </a:t>
            </a:r>
            <a:r>
              <a:rPr lang="en-GB" sz="2000">
                <a:solidFill>
                  <a:schemeClr val="accent6">
                    <a:lumMod val="50000"/>
                  </a:schemeClr>
                </a:solidFill>
              </a:rPr>
              <a:t>% start equation command +labelling</a:t>
            </a:r>
            <a:endParaRPr lang="en-GB" sz="2000"/>
          </a:p>
          <a:p>
            <a:r>
              <a:rPr lang="en-GB" sz="2000">
                <a:solidFill>
                  <a:srgbClr val="0070C0"/>
                </a:solidFill>
              </a:rPr>
              <a:t>\begin</a:t>
            </a:r>
            <a:r>
              <a:rPr lang="en-GB" sz="2000"/>
              <a:t> {</a:t>
            </a:r>
            <a:r>
              <a:rPr lang="en-GB" sz="2000">
                <a:solidFill>
                  <a:schemeClr val="accent6">
                    <a:lumMod val="75000"/>
                  </a:schemeClr>
                </a:solidFill>
              </a:rPr>
              <a:t>split</a:t>
            </a:r>
            <a:r>
              <a:rPr lang="en-GB" sz="2000"/>
              <a:t>}</a:t>
            </a:r>
            <a:r>
              <a:rPr lang="en-GB" sz="2000">
                <a:solidFill>
                  <a:schemeClr val="accent6">
                    <a:lumMod val="50000"/>
                  </a:schemeClr>
                </a:solidFill>
              </a:rPr>
              <a:t> % start splitting</a:t>
            </a:r>
            <a:endParaRPr lang="en-GB" sz="2000"/>
          </a:p>
          <a:p>
            <a:r>
              <a:rPr lang="en-GB" sz="2000" err="1"/>
              <a:t>MyVariable</a:t>
            </a:r>
            <a:r>
              <a:rPr lang="en-GB" sz="2000"/>
              <a:t> &amp; = P(s^2</a:t>
            </a:r>
            <a:r>
              <a:rPr lang="en-GB" sz="2000">
                <a:solidFill>
                  <a:srgbClr val="0070C0"/>
                </a:solidFill>
              </a:rPr>
              <a:t>\</a:t>
            </a:r>
            <a:r>
              <a:rPr lang="en-GB" sz="2000" err="1">
                <a:solidFill>
                  <a:srgbClr val="0070C0"/>
                </a:solidFill>
              </a:rPr>
              <a:t>cdot</a:t>
            </a:r>
            <a:r>
              <a:rPr lang="en-GB" sz="2000"/>
              <a:t> t)</a:t>
            </a:r>
            <a:r>
              <a:rPr lang="en-GB" sz="2000">
                <a:solidFill>
                  <a:srgbClr val="FF0000"/>
                </a:solidFill>
              </a:rPr>
              <a:t>\\</a:t>
            </a:r>
            <a:r>
              <a:rPr lang="en-GB" sz="2000"/>
              <a:t> </a:t>
            </a:r>
            <a:r>
              <a:rPr lang="en-GB" sz="2000">
                <a:solidFill>
                  <a:schemeClr val="accent6">
                    <a:lumMod val="50000"/>
                  </a:schemeClr>
                </a:solidFill>
              </a:rPr>
              <a:t>% First row</a:t>
            </a:r>
            <a:endParaRPr lang="en-GB" sz="2000"/>
          </a:p>
          <a:p>
            <a:r>
              <a:rPr lang="en-GB" sz="2000"/>
              <a:t>&amp; = 2.02(876.16 </a:t>
            </a:r>
            <a:r>
              <a:rPr lang="en-GB" sz="2000">
                <a:solidFill>
                  <a:srgbClr val="0070C0"/>
                </a:solidFill>
              </a:rPr>
              <a:t>\</a:t>
            </a:r>
            <a:r>
              <a:rPr lang="en-GB" sz="2000" err="1">
                <a:solidFill>
                  <a:srgbClr val="0070C0"/>
                </a:solidFill>
              </a:rPr>
              <a:t>cdot</a:t>
            </a:r>
            <a:r>
              <a:rPr lang="en-GB" sz="2000">
                <a:solidFill>
                  <a:srgbClr val="0070C0"/>
                </a:solidFill>
              </a:rPr>
              <a:t> </a:t>
            </a:r>
            <a:r>
              <a:rPr lang="en-GB" sz="2000"/>
              <a:t>0.4)</a:t>
            </a:r>
            <a:r>
              <a:rPr lang="en-GB" sz="2000">
                <a:solidFill>
                  <a:srgbClr val="FF0000"/>
                </a:solidFill>
              </a:rPr>
              <a:t>\\ </a:t>
            </a:r>
            <a:r>
              <a:rPr lang="en-GB" sz="2000">
                <a:solidFill>
                  <a:schemeClr val="accent6">
                    <a:lumMod val="50000"/>
                  </a:schemeClr>
                </a:solidFill>
              </a:rPr>
              <a:t>% Second row</a:t>
            </a:r>
            <a:endParaRPr lang="en-GB" sz="2000">
              <a:solidFill>
                <a:srgbClr val="FF0000"/>
              </a:solidFill>
            </a:endParaRPr>
          </a:p>
          <a:p>
            <a:r>
              <a:rPr lang="en-GB" sz="2000"/>
              <a:t>&amp; = 707.94(gr) etc..</a:t>
            </a:r>
            <a:r>
              <a:rPr lang="en-GB" sz="2000">
                <a:solidFill>
                  <a:schemeClr val="accent6">
                    <a:lumMod val="50000"/>
                  </a:schemeClr>
                </a:solidFill>
              </a:rPr>
              <a:t> % Third row</a:t>
            </a:r>
            <a:endParaRPr lang="en-GB" sz="2000"/>
          </a:p>
          <a:p>
            <a:r>
              <a:rPr lang="en-GB" sz="2000">
                <a:solidFill>
                  <a:srgbClr val="0070C0"/>
                </a:solidFill>
              </a:rPr>
              <a:t>\end</a:t>
            </a:r>
            <a:r>
              <a:rPr lang="en-GB" sz="2000"/>
              <a:t>{</a:t>
            </a:r>
            <a:r>
              <a:rPr lang="en-GB" sz="2000">
                <a:solidFill>
                  <a:schemeClr val="accent6">
                    <a:lumMod val="75000"/>
                  </a:schemeClr>
                </a:solidFill>
              </a:rPr>
              <a:t>split</a:t>
            </a:r>
            <a:r>
              <a:rPr lang="en-GB" sz="2000"/>
              <a:t>}</a:t>
            </a:r>
            <a:r>
              <a:rPr lang="en-GB" sz="2000">
                <a:solidFill>
                  <a:schemeClr val="accent6">
                    <a:lumMod val="50000"/>
                  </a:schemeClr>
                </a:solidFill>
              </a:rPr>
              <a:t> % stop splitting</a:t>
            </a:r>
            <a:endParaRPr lang="en-GB" sz="2000"/>
          </a:p>
          <a:p>
            <a:r>
              <a:rPr lang="en-GB" sz="2000">
                <a:solidFill>
                  <a:srgbClr val="0070C0"/>
                </a:solidFill>
              </a:rPr>
              <a:t>\end</a:t>
            </a:r>
            <a:r>
              <a:rPr lang="en-GB" sz="2000"/>
              <a:t>{</a:t>
            </a:r>
            <a:r>
              <a:rPr lang="en-GB" sz="2000">
                <a:solidFill>
                  <a:schemeClr val="accent6">
                    <a:lumMod val="75000"/>
                  </a:schemeClr>
                </a:solidFill>
              </a:rPr>
              <a:t>equation</a:t>
            </a:r>
            <a:r>
              <a:rPr lang="en-GB" sz="2000"/>
              <a:t>}</a:t>
            </a:r>
            <a:r>
              <a:rPr lang="en-GB" sz="2000">
                <a:solidFill>
                  <a:schemeClr val="accent6">
                    <a:lumMod val="50000"/>
                  </a:schemeClr>
                </a:solidFill>
              </a:rPr>
              <a:t> % end equation command</a:t>
            </a:r>
            <a:endParaRPr lang="en-GB" sz="2000"/>
          </a:p>
        </p:txBody>
      </p:sp>
      <p:sp>
        <p:nvSpPr>
          <p:cNvPr id="9" name="Rectangle 8"/>
          <p:cNvSpPr/>
          <p:nvPr/>
        </p:nvSpPr>
        <p:spPr>
          <a:xfrm>
            <a:off x="203686" y="2603997"/>
            <a:ext cx="5151520" cy="19389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000" b="1"/>
              <a:t>Equation</a:t>
            </a:r>
          </a:p>
          <a:p>
            <a:endParaRPr lang="en-GB" sz="2000" b="1"/>
          </a:p>
          <a:p>
            <a:r>
              <a:rPr lang="en-GB" sz="2000">
                <a:solidFill>
                  <a:srgbClr val="0070C0"/>
                </a:solidFill>
              </a:rPr>
              <a:t>\begin</a:t>
            </a:r>
            <a:r>
              <a:rPr lang="en-GB" sz="2000"/>
              <a:t>{</a:t>
            </a:r>
            <a:r>
              <a:rPr lang="en-GB" sz="2000">
                <a:solidFill>
                  <a:schemeClr val="accent6">
                    <a:lumMod val="75000"/>
                  </a:schemeClr>
                </a:solidFill>
              </a:rPr>
              <a:t>equation</a:t>
            </a:r>
            <a:r>
              <a:rPr lang="en-GB" sz="2000"/>
              <a:t>} </a:t>
            </a:r>
            <a:r>
              <a:rPr lang="en-GB" sz="2000">
                <a:solidFill>
                  <a:schemeClr val="accent6">
                    <a:lumMod val="50000"/>
                  </a:schemeClr>
                </a:solidFill>
              </a:rPr>
              <a:t>% start equation command</a:t>
            </a:r>
          </a:p>
          <a:p>
            <a:r>
              <a:rPr lang="en-GB" sz="2000"/>
              <a:t>E=mc^2</a:t>
            </a:r>
            <a:r>
              <a:rPr lang="en-GB" sz="2000">
                <a:solidFill>
                  <a:schemeClr val="accent6">
                    <a:lumMod val="50000"/>
                  </a:schemeClr>
                </a:solidFill>
              </a:rPr>
              <a:t> % formula</a:t>
            </a:r>
            <a:endParaRPr lang="en-GB" sz="2000"/>
          </a:p>
          <a:p>
            <a:r>
              <a:rPr lang="en-GB" sz="2000">
                <a:solidFill>
                  <a:srgbClr val="0070C0"/>
                </a:solidFill>
              </a:rPr>
              <a:t>\label</a:t>
            </a:r>
            <a:r>
              <a:rPr lang="en-GB" sz="2000"/>
              <a:t>{</a:t>
            </a:r>
            <a:r>
              <a:rPr lang="en-GB" sz="2000">
                <a:solidFill>
                  <a:schemeClr val="accent6">
                    <a:lumMod val="75000"/>
                  </a:schemeClr>
                </a:solidFill>
              </a:rPr>
              <a:t>eq2</a:t>
            </a:r>
            <a:r>
              <a:rPr lang="en-GB" sz="2000"/>
              <a:t>} </a:t>
            </a:r>
            <a:r>
              <a:rPr lang="en-GB" sz="2000">
                <a:solidFill>
                  <a:schemeClr val="accent6">
                    <a:lumMod val="50000"/>
                  </a:schemeClr>
                </a:solidFill>
              </a:rPr>
              <a:t>% Label for </a:t>
            </a:r>
            <a:r>
              <a:rPr lang="en-GB" sz="2000" err="1">
                <a:solidFill>
                  <a:schemeClr val="accent6">
                    <a:lumMod val="50000"/>
                  </a:schemeClr>
                </a:solidFill>
              </a:rPr>
              <a:t>crossref</a:t>
            </a:r>
            <a:endParaRPr lang="en-GB" sz="2000"/>
          </a:p>
          <a:p>
            <a:r>
              <a:rPr lang="en-GB" sz="2000">
                <a:solidFill>
                  <a:srgbClr val="0070C0"/>
                </a:solidFill>
              </a:rPr>
              <a:t>\end</a:t>
            </a:r>
            <a:r>
              <a:rPr lang="en-GB" sz="2000"/>
              <a:t>{</a:t>
            </a:r>
            <a:r>
              <a:rPr lang="en-GB" sz="2000">
                <a:solidFill>
                  <a:schemeClr val="accent6">
                    <a:lumMod val="75000"/>
                  </a:schemeClr>
                </a:solidFill>
              </a:rPr>
              <a:t>equation</a:t>
            </a:r>
            <a:r>
              <a:rPr lang="en-GB" sz="2000"/>
              <a:t>} </a:t>
            </a:r>
            <a:r>
              <a:rPr lang="en-GB" sz="2000">
                <a:solidFill>
                  <a:schemeClr val="accent6">
                    <a:lumMod val="50000"/>
                  </a:schemeClr>
                </a:solidFill>
              </a:rPr>
              <a:t>% end equation command</a:t>
            </a:r>
            <a:endParaRPr lang="en-GB" sz="2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206" y="5494140"/>
            <a:ext cx="1091326" cy="109132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3438324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2" y="1"/>
            <a:ext cx="12110518" cy="14938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102" y="104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>
                <a:solidFill>
                  <a:schemeClr val="bg1"/>
                </a:solidFill>
                <a:effectLst/>
              </a:rPr>
              <a:t>Cross referencing images and equations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756443" y="1768580"/>
            <a:ext cx="3114902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400"/>
              <a:t>Cross Ref Figure</a:t>
            </a:r>
          </a:p>
          <a:p>
            <a:endParaRPr lang="en-GB" sz="2400"/>
          </a:p>
          <a:p>
            <a:r>
              <a:rPr lang="en-GB" sz="2400">
                <a:solidFill>
                  <a:srgbClr val="0070C0"/>
                </a:solidFill>
              </a:rPr>
              <a:t>\ref</a:t>
            </a:r>
            <a:r>
              <a:rPr lang="en-GB" sz="2400"/>
              <a:t>{</a:t>
            </a:r>
            <a:r>
              <a:rPr lang="en-GB" sz="2400" err="1">
                <a:solidFill>
                  <a:schemeClr val="accent6">
                    <a:lumMod val="75000"/>
                  </a:schemeClr>
                </a:solidFill>
              </a:rPr>
              <a:t>Figure:id</a:t>
            </a:r>
            <a:r>
              <a:rPr lang="en-GB" sz="2400"/>
              <a:t>}</a:t>
            </a:r>
          </a:p>
          <a:p>
            <a:endParaRPr lang="en-GB" sz="2400"/>
          </a:p>
        </p:txBody>
      </p:sp>
      <p:sp>
        <p:nvSpPr>
          <p:cNvPr id="5" name="Rectangle 4"/>
          <p:cNvSpPr/>
          <p:nvPr/>
        </p:nvSpPr>
        <p:spPr>
          <a:xfrm>
            <a:off x="8246210" y="1768580"/>
            <a:ext cx="3114902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400"/>
              <a:t>Cross Ref Table</a:t>
            </a:r>
          </a:p>
          <a:p>
            <a:endParaRPr lang="en-GB" sz="2400"/>
          </a:p>
          <a:p>
            <a:r>
              <a:rPr lang="en-GB" sz="2400">
                <a:solidFill>
                  <a:srgbClr val="0070C0"/>
                </a:solidFill>
              </a:rPr>
              <a:t>\ref</a:t>
            </a:r>
            <a:r>
              <a:rPr lang="en-GB" sz="2400"/>
              <a:t>{</a:t>
            </a:r>
            <a:r>
              <a:rPr lang="en-GB" sz="2400" err="1">
                <a:solidFill>
                  <a:schemeClr val="accent6">
                    <a:lumMod val="75000"/>
                  </a:schemeClr>
                </a:solidFill>
              </a:rPr>
              <a:t>Table:id</a:t>
            </a:r>
            <a:r>
              <a:rPr lang="en-GB" sz="2400"/>
              <a:t>}</a:t>
            </a:r>
          </a:p>
          <a:p>
            <a:endParaRPr lang="en-GB" sz="2400"/>
          </a:p>
        </p:txBody>
      </p:sp>
      <p:sp>
        <p:nvSpPr>
          <p:cNvPr id="6" name="TextBox 5"/>
          <p:cNvSpPr txBox="1"/>
          <p:nvPr/>
        </p:nvSpPr>
        <p:spPr>
          <a:xfrm>
            <a:off x="1995438" y="4020891"/>
            <a:ext cx="8345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/>
              <a:t>Cross referencing will make the reference update automatically if you add more images or equation before in the chapter!</a:t>
            </a:r>
          </a:p>
        </p:txBody>
      </p:sp>
      <p:sp>
        <p:nvSpPr>
          <p:cNvPr id="7" name="Rectangle 6"/>
          <p:cNvSpPr/>
          <p:nvPr/>
        </p:nvSpPr>
        <p:spPr>
          <a:xfrm>
            <a:off x="4608006" y="1768580"/>
            <a:ext cx="3114902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400"/>
              <a:t>Cross Ref Equation</a:t>
            </a:r>
          </a:p>
          <a:p>
            <a:endParaRPr lang="en-GB" sz="2400"/>
          </a:p>
          <a:p>
            <a:r>
              <a:rPr lang="en-GB" sz="2400">
                <a:solidFill>
                  <a:srgbClr val="0070C0"/>
                </a:solidFill>
              </a:rPr>
              <a:t>\ref</a:t>
            </a:r>
            <a:r>
              <a:rPr lang="en-GB" sz="2400"/>
              <a:t>{</a:t>
            </a:r>
            <a:r>
              <a:rPr lang="en-GB" sz="2400" err="1">
                <a:solidFill>
                  <a:schemeClr val="accent6">
                    <a:lumMod val="75000"/>
                  </a:schemeClr>
                </a:solidFill>
              </a:rPr>
              <a:t>Equation:id</a:t>
            </a:r>
            <a:r>
              <a:rPr lang="en-GB" sz="2400"/>
              <a:t>}</a:t>
            </a:r>
          </a:p>
          <a:p>
            <a:endParaRPr lang="en-GB" sz="2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336" y="5494140"/>
            <a:ext cx="1091326" cy="10913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1994192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sz="4800" err="1">
                <a:solidFill>
                  <a:schemeClr val="accent1"/>
                </a:solidFill>
              </a:rPr>
              <a:t>Today's</a:t>
            </a:r>
            <a:r>
              <a:rPr lang="it-IT" sz="4800">
                <a:solidFill>
                  <a:schemeClr val="accent1"/>
                </a:solidFill>
              </a:rPr>
              <a:t> </a:t>
            </a:r>
            <a:r>
              <a:rPr lang="it-IT" sz="4800" err="1">
                <a:solidFill>
                  <a:schemeClr val="accent1"/>
                </a:solidFill>
              </a:rPr>
              <a:t>program</a:t>
            </a:r>
            <a:endParaRPr lang="it-IT" sz="4800" err="1">
              <a:solidFill>
                <a:schemeClr val="accent1"/>
              </a:solidFill>
              <a:ea typeface="Calibri Light"/>
              <a:cs typeface="Calibri Ligh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04E2CD-224D-4779-AF3B-4250E648E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GB">
              <a:solidFill>
                <a:srgbClr val="041D40"/>
              </a:solidFill>
              <a:latin typeface="Source Sans Pro"/>
              <a:ea typeface="Source Sans Pro"/>
            </a:endParaRPr>
          </a:p>
          <a:p>
            <a:pPr marL="0" indent="0">
              <a:buNone/>
            </a:pPr>
            <a:endParaRPr lang="en-GB" dirty="0">
              <a:solidFill>
                <a:srgbClr val="041D40"/>
              </a:solidFill>
              <a:latin typeface="Source Sans Pro"/>
              <a:ea typeface="Source Sans Pro"/>
            </a:endParaRPr>
          </a:p>
          <a:p>
            <a:pPr marL="514350" indent="-514350">
              <a:buAutoNum type="arabicPeriod"/>
            </a:pPr>
            <a:r>
              <a:rPr lang="en-GB" dirty="0">
                <a:solidFill>
                  <a:srgbClr val="041D40"/>
                </a:solidFill>
                <a:latin typeface="Source Sans Pro"/>
                <a:ea typeface="Source Sans Pro"/>
              </a:rPr>
              <a:t>Chapters</a:t>
            </a:r>
            <a:endParaRPr lang="en-GB" dirty="0">
              <a:solidFill>
                <a:srgbClr val="041D40"/>
              </a:solidFill>
              <a:latin typeface="Source Sans Pro"/>
            </a:endParaRPr>
          </a:p>
          <a:p>
            <a:pPr marL="514350" indent="-514350">
              <a:buAutoNum type="arabicPeriod"/>
            </a:pPr>
            <a:r>
              <a:rPr lang="en-GB" dirty="0">
                <a:solidFill>
                  <a:srgbClr val="041D40"/>
                </a:solidFill>
                <a:latin typeface="Source Sans Pro"/>
                <a:ea typeface="Source Sans Pro"/>
              </a:rPr>
              <a:t>Table of Contents</a:t>
            </a:r>
            <a:endParaRPr lang="en-GB" dirty="0">
              <a:solidFill>
                <a:srgbClr val="041D40"/>
              </a:solidFill>
              <a:latin typeface="Source Sans Pro"/>
            </a:endParaRPr>
          </a:p>
          <a:p>
            <a:pPr marL="514350" indent="-514350">
              <a:buAutoNum type="arabicPeriod"/>
            </a:pPr>
            <a:r>
              <a:rPr lang="en-GB" dirty="0">
                <a:solidFill>
                  <a:srgbClr val="041D40"/>
                </a:solidFill>
                <a:latin typeface="Source Sans Pro"/>
                <a:ea typeface="Source Sans Pro"/>
              </a:rPr>
              <a:t>Citations</a:t>
            </a:r>
            <a:endParaRPr lang="en-GB" dirty="0">
              <a:solidFill>
                <a:srgbClr val="041D40"/>
              </a:solidFill>
              <a:latin typeface="Source Sans Pro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041D40"/>
                </a:solidFill>
                <a:latin typeface="Source Sans Pro"/>
              </a:rPr>
              <a:t>References and Bibliography</a:t>
            </a:r>
            <a:endParaRPr lang="en-GB" b="0" i="0" dirty="0">
              <a:solidFill>
                <a:srgbClr val="041D40"/>
              </a:solidFill>
              <a:effectLst/>
              <a:latin typeface="Source Sans Pro"/>
              <a:ea typeface="Source Sans Pro"/>
            </a:endParaRPr>
          </a:p>
          <a:p>
            <a:pPr marL="514350" indent="-514350">
              <a:buAutoNum type="arabicPeriod"/>
            </a:pPr>
            <a:r>
              <a:rPr lang="en-GB" dirty="0">
                <a:solidFill>
                  <a:srgbClr val="041D40"/>
                </a:solidFill>
                <a:latin typeface="Source Sans Pro"/>
                <a:ea typeface="Source Sans Pro"/>
              </a:rPr>
              <a:t>Play around with your template!</a:t>
            </a:r>
          </a:p>
          <a:p>
            <a:pPr marL="514350" indent="-514350">
              <a:buFont typeface="Calibri Light" panose="020F0302020204030204"/>
              <a:buAutoNum type="arabicPeriod"/>
            </a:pPr>
            <a:endParaRPr lang="en-GB" b="0" i="0" dirty="0">
              <a:solidFill>
                <a:srgbClr val="041D40"/>
              </a:solidFill>
              <a:effectLst/>
              <a:latin typeface="Source Sans Pro"/>
              <a:ea typeface="Source Sans Pro"/>
              <a:cs typeface="Calibri" panose="020F0502020204030204"/>
            </a:endParaRPr>
          </a:p>
          <a:p>
            <a:endParaRPr lang="it-IT" sz="2400">
              <a:solidFill>
                <a:srgbClr val="000000"/>
              </a:solidFill>
              <a:latin typeface="Calibri" panose="020F0502020204030204"/>
              <a:ea typeface="Source Sans Pro"/>
              <a:cs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3586821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08642"/>
            <a:ext cx="11677423" cy="12883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2" y="9368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>
                <a:solidFill>
                  <a:schemeClr val="bg1"/>
                </a:solidFill>
                <a:effectLst/>
              </a:rPr>
              <a:t>Chapters and Sections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923224"/>
              </p:ext>
            </p:extLst>
          </p:nvPr>
        </p:nvGraphicFramePr>
        <p:xfrm>
          <a:off x="1742565" y="1854225"/>
          <a:ext cx="8580120" cy="2753674"/>
        </p:xfrm>
        <a:graphic>
          <a:graphicData uri="http://schemas.openxmlformats.org/drawingml/2006/table">
            <a:tbl>
              <a:tblPr/>
              <a:tblGrid>
                <a:gridCol w="4290060">
                  <a:extLst>
                    <a:ext uri="{9D8B030D-6E8A-4147-A177-3AD203B41FA5}">
                      <a16:colId xmlns:a16="http://schemas.microsoft.com/office/drawing/2014/main" val="3310723791"/>
                    </a:ext>
                  </a:extLst>
                </a:gridCol>
                <a:gridCol w="4290060">
                  <a:extLst>
                    <a:ext uri="{9D8B030D-6E8A-4147-A177-3AD203B41FA5}">
                      <a16:colId xmlns:a16="http://schemas.microsoft.com/office/drawing/2014/main" val="12766961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-1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\part{part}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736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0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\chapter{chapter}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5035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1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\section{section}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1298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2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\subsection{subsection}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03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3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\subsubsection{subsubsection}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477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4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\paragraph{paragraph}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642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5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\subparagraph{subparagraph}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70422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336" y="5494140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7D4669-40B2-0C36-3EF0-2091B1FD0F00}"/>
              </a:ext>
            </a:extLst>
          </p:cNvPr>
          <p:cNvSpPr txBox="1"/>
          <p:nvPr/>
        </p:nvSpPr>
        <p:spPr>
          <a:xfrm>
            <a:off x="369793" y="4924984"/>
            <a:ext cx="452157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\chapter{Introduction}</a:t>
            </a:r>
            <a:endParaRPr lang="en-US" dirty="0"/>
          </a:p>
          <a:p>
            <a:pPr algn="l"/>
            <a:r>
              <a:rPr lang="en-US" dirty="0">
                <a:ea typeface="+mn-lt"/>
                <a:cs typeface="+mn-lt"/>
              </a:rPr>
              <a:t>\input{</a:t>
            </a:r>
            <a:r>
              <a:rPr lang="en-US" dirty="0" err="1">
                <a:ea typeface="+mn-lt"/>
                <a:cs typeface="+mn-lt"/>
              </a:rPr>
              <a:t>actualchapters</a:t>
            </a:r>
            <a:r>
              <a:rPr lang="en-US" dirty="0">
                <a:ea typeface="+mn-lt"/>
                <a:cs typeface="+mn-lt"/>
              </a:rPr>
              <a:t>/introduction}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A4BBA2-7FBF-C90F-57FA-FC579CDB9B11}"/>
              </a:ext>
            </a:extLst>
          </p:cNvPr>
          <p:cNvSpPr txBox="1"/>
          <p:nvPr/>
        </p:nvSpPr>
        <p:spPr>
          <a:xfrm>
            <a:off x="6891617" y="4919382"/>
            <a:ext cx="46056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\chapter{Literature Review}</a:t>
            </a:r>
          </a:p>
          <a:p>
            <a:r>
              <a:rPr lang="en-US" dirty="0">
                <a:cs typeface="Calibri"/>
              </a:rPr>
              <a:t>\input{</a:t>
            </a:r>
            <a:r>
              <a:rPr lang="en-US" dirty="0" err="1">
                <a:cs typeface="Calibri"/>
              </a:rPr>
              <a:t>actualchapters</a:t>
            </a:r>
            <a:r>
              <a:rPr lang="en-US" dirty="0">
                <a:cs typeface="Calibri"/>
              </a:rPr>
              <a:t>/Chapter 2}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71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08642"/>
            <a:ext cx="11677423" cy="12883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2" y="9368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>
                <a:solidFill>
                  <a:schemeClr val="bg1"/>
                </a:solidFill>
                <a:effectLst/>
              </a:rPr>
              <a:t>Table of Contexts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336" y="5494140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4" name="Rectangle 3"/>
          <p:cNvSpPr/>
          <p:nvPr/>
        </p:nvSpPr>
        <p:spPr>
          <a:xfrm>
            <a:off x="261527" y="1677369"/>
            <a:ext cx="11585460" cy="48320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2800" dirty="0">
                <a:solidFill>
                  <a:schemeClr val="accent6"/>
                </a:solidFill>
                <a:ea typeface="+mn-lt"/>
                <a:cs typeface="+mn-lt"/>
              </a:rPr>
              <a:t>%Call the TOC</a:t>
            </a:r>
            <a:endParaRPr lang="en-US" sz="2800" dirty="0">
              <a:solidFill>
                <a:schemeClr val="accent6"/>
              </a:solidFill>
              <a:ea typeface="+mn-lt"/>
              <a:cs typeface="+mn-lt"/>
            </a:endParaRPr>
          </a:p>
          <a:p>
            <a:r>
              <a:rPr lang="en-GB" sz="2800" dirty="0">
                <a:solidFill>
                  <a:srgbClr val="002060"/>
                </a:solidFill>
                <a:ea typeface="+mn-lt"/>
                <a:cs typeface="+mn-lt"/>
              </a:rPr>
              <a:t>\</a:t>
            </a:r>
            <a:r>
              <a:rPr lang="en-GB" sz="2800" dirty="0" err="1">
                <a:solidFill>
                  <a:srgbClr val="002060"/>
                </a:solidFill>
                <a:ea typeface="+mn-lt"/>
                <a:cs typeface="+mn-lt"/>
              </a:rPr>
              <a:t>tableofcontents</a:t>
            </a:r>
            <a:endParaRPr lang="en-GB" dirty="0" err="1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GB" sz="2800" dirty="0">
                <a:solidFill>
                  <a:schemeClr val="accent6"/>
                </a:solidFill>
                <a:ea typeface="+mn-lt"/>
                <a:cs typeface="+mn-lt"/>
              </a:rPr>
              <a:t>%set level of counting for table of contents</a:t>
            </a:r>
            <a:endParaRPr lang="en-US" dirty="0">
              <a:solidFill>
                <a:schemeClr val="accent6"/>
              </a:solidFill>
              <a:cs typeface="Calibri" panose="020F0502020204030204"/>
            </a:endParaRPr>
          </a:p>
          <a:p>
            <a:r>
              <a:rPr lang="en-GB" sz="2800" dirty="0">
                <a:ea typeface="+mn-lt"/>
                <a:cs typeface="+mn-lt"/>
              </a:rPr>
              <a:t>\</a:t>
            </a:r>
            <a:r>
              <a:rPr lang="en-GB" sz="2800" dirty="0" err="1">
                <a:ea typeface="+mn-lt"/>
                <a:cs typeface="+mn-lt"/>
              </a:rPr>
              <a:t>setcounter</a:t>
            </a:r>
            <a:r>
              <a:rPr lang="en-GB" sz="2800" dirty="0">
                <a:ea typeface="+mn-lt"/>
                <a:cs typeface="+mn-lt"/>
              </a:rPr>
              <a:t>{</a:t>
            </a:r>
            <a:r>
              <a:rPr lang="en-GB" sz="2800" dirty="0" err="1">
                <a:ea typeface="+mn-lt"/>
                <a:cs typeface="+mn-lt"/>
              </a:rPr>
              <a:t>tocdepth</a:t>
            </a:r>
            <a:r>
              <a:rPr lang="en-GB" sz="2800" dirty="0">
                <a:ea typeface="+mn-lt"/>
                <a:cs typeface="+mn-lt"/>
              </a:rPr>
              <a:t>}{3}%how deep to display in toc</a:t>
            </a:r>
            <a:endParaRPr lang="en-GB" dirty="0"/>
          </a:p>
          <a:p>
            <a:r>
              <a:rPr lang="en-GB" sz="2800" dirty="0">
                <a:ea typeface="+mn-lt"/>
                <a:cs typeface="+mn-lt"/>
              </a:rPr>
              <a:t>\</a:t>
            </a:r>
            <a:r>
              <a:rPr lang="en-GB" sz="2800" dirty="0" err="1">
                <a:ea typeface="+mn-lt"/>
                <a:cs typeface="+mn-lt"/>
              </a:rPr>
              <a:t>setcounter</a:t>
            </a:r>
            <a:r>
              <a:rPr lang="en-GB" sz="2800" dirty="0">
                <a:ea typeface="+mn-lt"/>
                <a:cs typeface="+mn-lt"/>
              </a:rPr>
              <a:t>{</a:t>
            </a:r>
            <a:r>
              <a:rPr lang="en-GB" sz="2800" dirty="0" err="1">
                <a:ea typeface="+mn-lt"/>
                <a:cs typeface="+mn-lt"/>
              </a:rPr>
              <a:t>secnumdepth</a:t>
            </a:r>
            <a:r>
              <a:rPr lang="en-GB" sz="2800" dirty="0">
                <a:ea typeface="+mn-lt"/>
                <a:cs typeface="+mn-lt"/>
              </a:rPr>
              <a:t>}{3}% till what number </a:t>
            </a:r>
            <a:endParaRPr lang="en-GB" dirty="0"/>
          </a:p>
          <a:p>
            <a:r>
              <a:rPr lang="en-GB" sz="2800" dirty="0">
                <a:solidFill>
                  <a:schemeClr val="accent6"/>
                </a:solidFill>
                <a:cs typeface="Calibri"/>
              </a:rPr>
              <a:t>% to add for any chapter not numbered. This is to </a:t>
            </a:r>
          </a:p>
          <a:p>
            <a:r>
              <a:rPr lang="en-GB" sz="2800" dirty="0">
                <a:solidFill>
                  <a:schemeClr val="accent6"/>
                </a:solidFill>
                <a:cs typeface="Calibri"/>
              </a:rPr>
              <a:t>have a stand-alone chapter not within in the toc</a:t>
            </a:r>
            <a:endParaRPr lang="en-GB" dirty="0">
              <a:solidFill>
                <a:schemeClr val="accent6"/>
              </a:solidFill>
              <a:cs typeface="Calibri"/>
            </a:endParaRPr>
          </a:p>
          <a:p>
            <a:r>
              <a:rPr lang="en-GB" sz="2800" dirty="0">
                <a:solidFill>
                  <a:srgbClr val="002060"/>
                </a:solidFill>
              </a:rPr>
              <a:t>\</a:t>
            </a:r>
            <a:r>
              <a:rPr lang="en-GB" sz="2800" dirty="0" err="1">
                <a:solidFill>
                  <a:srgbClr val="002060"/>
                </a:solidFill>
              </a:rPr>
              <a:t>addcontentsline</a:t>
            </a:r>
            <a:r>
              <a:rPr lang="en-GB" sz="2800" dirty="0">
                <a:solidFill>
                  <a:srgbClr val="002060"/>
                </a:solidFill>
              </a:rPr>
              <a:t>{toc}{chapter}{Abstract}</a:t>
            </a:r>
            <a:endParaRPr lang="en-GB" dirty="0"/>
          </a:p>
          <a:p>
            <a:r>
              <a:rPr lang="en-GB" sz="2800" dirty="0">
                <a:solidFill>
                  <a:schemeClr val="accent6"/>
                </a:solidFill>
                <a:cs typeface="Calibri"/>
              </a:rPr>
              <a:t>%add bookmark</a:t>
            </a:r>
            <a:endParaRPr lang="en-US" sz="2800" dirty="0">
              <a:solidFill>
                <a:schemeClr val="accent6"/>
              </a:solidFill>
              <a:cs typeface="Calibri"/>
            </a:endParaRPr>
          </a:p>
          <a:p>
            <a:r>
              <a:rPr lang="en-GB" sz="2800" dirty="0">
                <a:solidFill>
                  <a:srgbClr val="000000"/>
                </a:solidFill>
                <a:cs typeface="Calibri"/>
              </a:rPr>
              <a:t>\</a:t>
            </a:r>
            <a:r>
              <a:rPr lang="en-GB" sz="2800" dirty="0" err="1">
                <a:solidFill>
                  <a:srgbClr val="000000"/>
                </a:solidFill>
                <a:cs typeface="Calibri"/>
              </a:rPr>
              <a:t>usepackage</a:t>
            </a:r>
            <a:r>
              <a:rPr lang="en-GB" sz="2800" dirty="0">
                <a:solidFill>
                  <a:srgbClr val="000000"/>
                </a:solidFill>
                <a:cs typeface="Calibri"/>
              </a:rPr>
              <a:t>{bookmark}</a:t>
            </a:r>
            <a:endParaRPr lang="en-GB" dirty="0"/>
          </a:p>
          <a:p>
            <a:endParaRPr lang="en-GB" sz="2800">
              <a:solidFill>
                <a:srgbClr val="002060"/>
              </a:solidFill>
              <a:cs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FBF474-EE85-C8ED-C877-8234EFE44F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44" r="419" b="2183"/>
          <a:stretch/>
        </p:blipFill>
        <p:spPr>
          <a:xfrm>
            <a:off x="8244991" y="2152347"/>
            <a:ext cx="3476083" cy="335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65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4"/>
            <a:ext cx="12192000" cy="13154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-23656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cs typeface="Calibri Light"/>
              </a:rPr>
              <a:t>References</a:t>
            </a:r>
            <a:endParaRPr lang="en-GB" sz="54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336" y="5494140"/>
            <a:ext cx="1091326" cy="109132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F55FF6-BEE2-6192-4522-89E17A6A1CEF}"/>
              </a:ext>
            </a:extLst>
          </p:cNvPr>
          <p:cNvSpPr txBox="1"/>
          <p:nvPr/>
        </p:nvSpPr>
        <p:spPr>
          <a:xfrm>
            <a:off x="447261" y="1590261"/>
            <a:ext cx="7392005" cy="20928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ea typeface="Calibri" panose="020F0502020204030204"/>
                <a:cs typeface="Calibri" panose="020F0502020204030204"/>
              </a:rPr>
              <a:t>There are a number of different packages in </a:t>
            </a:r>
            <a:r>
              <a:rPr lang="en-US" sz="2000" dirty="0" err="1">
                <a:ea typeface="Calibri" panose="020F0502020204030204"/>
                <a:cs typeface="Calibri" panose="020F0502020204030204"/>
              </a:rPr>
              <a:t>LaTex</a:t>
            </a:r>
            <a:r>
              <a:rPr lang="en-US" sz="2000" dirty="0">
                <a:ea typeface="Calibri" panose="020F0502020204030204"/>
                <a:cs typeface="Calibri" panose="020F0502020204030204"/>
              </a:rPr>
              <a:t> that format citations and bibliographies, including </a:t>
            </a:r>
            <a:r>
              <a:rPr lang="en-US" sz="2000" b="1" dirty="0" err="1">
                <a:ea typeface="Calibri" panose="020F0502020204030204"/>
                <a:cs typeface="Calibri" panose="020F0502020204030204"/>
              </a:rPr>
              <a:t>Biblatex</a:t>
            </a:r>
            <a:r>
              <a:rPr lang="en-US" sz="2000" b="1" dirty="0">
                <a:ea typeface="Calibri" panose="020F0502020204030204"/>
                <a:cs typeface="Calibri" panose="020F0502020204030204"/>
              </a:rPr>
              <a:t>, </a:t>
            </a:r>
            <a:r>
              <a:rPr lang="en-US" sz="2000" b="1" dirty="0" err="1">
                <a:ea typeface="Calibri" panose="020F0502020204030204"/>
                <a:cs typeface="Calibri" panose="020F0502020204030204"/>
              </a:rPr>
              <a:t>Bibtex</a:t>
            </a:r>
            <a:r>
              <a:rPr lang="en-US" sz="2000" dirty="0">
                <a:ea typeface="Calibri" panose="020F0502020204030204"/>
                <a:cs typeface="Calibri" panose="020F0502020204030204"/>
              </a:rPr>
              <a:t> and </a:t>
            </a:r>
            <a:r>
              <a:rPr lang="en-US" sz="2000" b="1" dirty="0" err="1">
                <a:ea typeface="Calibri" panose="020F0502020204030204"/>
                <a:cs typeface="Calibri" panose="020F0502020204030204"/>
              </a:rPr>
              <a:t>Natbib</a:t>
            </a:r>
            <a:endParaRPr lang="en-US" sz="2000" b="1" dirty="0">
              <a:ea typeface="Calibri" panose="020F0502020204030204"/>
              <a:cs typeface="Calibri" panose="020F0502020204030204"/>
            </a:endParaRPr>
          </a:p>
          <a:p>
            <a:endParaRPr lang="en-US" b="1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ea typeface="+mn-lt"/>
                <a:cs typeface="+mn-lt"/>
              </a:rPr>
              <a:t>To cite references in Latex, you need a bibliography file. This is a .bib file we need to provide ourselves</a:t>
            </a: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ea typeface="+mn-lt"/>
                <a:cs typeface="+mn-lt"/>
              </a:rPr>
              <a:t>Reference management software such as Zotero, Mendeley </a:t>
            </a:r>
            <a:r>
              <a:rPr lang="en-US" dirty="0" err="1">
                <a:ea typeface="+mn-lt"/>
                <a:cs typeface="+mn-lt"/>
              </a:rPr>
              <a:t>etc</a:t>
            </a:r>
            <a:r>
              <a:rPr lang="en-US" dirty="0">
                <a:ea typeface="+mn-lt"/>
                <a:cs typeface="+mn-lt"/>
              </a:rPr>
              <a:t> can create .bib files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68C333-9B4D-D901-C1AA-D333E14A2901}"/>
              </a:ext>
            </a:extLst>
          </p:cNvPr>
          <p:cNvSpPr/>
          <p:nvPr/>
        </p:nvSpPr>
        <p:spPr>
          <a:xfrm>
            <a:off x="8080199" y="1720526"/>
            <a:ext cx="3851542" cy="31700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.BIB example</a:t>
            </a:r>
          </a:p>
          <a:p>
            <a:endParaRPr lang="en-GB" sz="2000"/>
          </a:p>
          <a:p>
            <a:r>
              <a:rPr lang="en-GB" sz="2000" dirty="0"/>
              <a:t>@book{</a:t>
            </a:r>
            <a:r>
              <a:rPr lang="en-GB" sz="2000" dirty="0">
                <a:highlight>
                  <a:srgbClr val="FFFF00"/>
                </a:highlight>
              </a:rPr>
              <a:t>Croom2011</a:t>
            </a:r>
            <a:r>
              <a:rPr lang="en-GB" sz="2000" dirty="0"/>
              <a:t>,</a:t>
            </a:r>
            <a:endParaRPr lang="en-GB" sz="2000" dirty="0">
              <a:cs typeface="Calibri"/>
            </a:endParaRPr>
          </a:p>
          <a:p>
            <a:r>
              <a:rPr lang="en-GB" sz="2000" dirty="0">
                <a:cs typeface="Calibri"/>
              </a:rPr>
              <a:t>address = {Cambridge},</a:t>
            </a:r>
            <a:endParaRPr lang="en-GB" sz="2000" dirty="0"/>
          </a:p>
          <a:p>
            <a:r>
              <a:rPr lang="en-GB" sz="2000" dirty="0"/>
              <a:t>author = {Croom, Alexandra},</a:t>
            </a:r>
            <a:endParaRPr lang="en-GB" sz="2000" dirty="0">
              <a:cs typeface="Calibri" panose="020F0502020204030204"/>
            </a:endParaRPr>
          </a:p>
          <a:p>
            <a:r>
              <a:rPr lang="en-GB" sz="2000" dirty="0"/>
              <a:t>publisher = {The History Press},</a:t>
            </a:r>
            <a:endParaRPr lang="en-GB" sz="2000" dirty="0">
              <a:cs typeface="Calibri" panose="020F0502020204030204"/>
            </a:endParaRPr>
          </a:p>
          <a:p>
            <a:r>
              <a:rPr lang="en-GB" sz="2000" dirty="0"/>
              <a:t>title = {{Running the Roman home}},</a:t>
            </a:r>
            <a:endParaRPr lang="en-GB" sz="2000" dirty="0">
              <a:cs typeface="Calibri" panose="020F0502020204030204"/>
            </a:endParaRPr>
          </a:p>
          <a:p>
            <a:r>
              <a:rPr lang="en-GB" sz="2000" dirty="0"/>
              <a:t>year = {2011}</a:t>
            </a:r>
            <a:endParaRPr lang="en-GB" sz="2000" dirty="0">
              <a:cs typeface="Calibri" panose="020F0502020204030204"/>
            </a:endParaRPr>
          </a:p>
          <a:p>
            <a:r>
              <a:rPr lang="en-GB" sz="2000" dirty="0"/>
              <a:t>}</a:t>
            </a:r>
            <a:endParaRPr lang="en-GB" sz="2000" dirty="0">
              <a:cs typeface="Calibri" panose="020F050202020403020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AF8095-1302-9F09-A450-BAEE1CB2599A}"/>
              </a:ext>
            </a:extLst>
          </p:cNvPr>
          <p:cNvSpPr txBox="1"/>
          <p:nvPr/>
        </p:nvSpPr>
        <p:spPr>
          <a:xfrm>
            <a:off x="258132" y="3875851"/>
            <a:ext cx="7389244" cy="20202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 </a:t>
            </a:r>
            <a:r>
              <a:rPr lang="en-US" b="1" dirty="0" err="1">
                <a:ea typeface="Calibri"/>
                <a:cs typeface="Calibri"/>
              </a:rPr>
              <a:t>BibTeX</a:t>
            </a:r>
            <a:r>
              <a:rPr lang="en-US" b="1" dirty="0">
                <a:ea typeface="Calibri"/>
                <a:cs typeface="Calibri"/>
              </a:rPr>
              <a:t> the file format vs </a:t>
            </a:r>
            <a:r>
              <a:rPr lang="en-US" b="1" dirty="0" err="1">
                <a:ea typeface="Calibri"/>
                <a:cs typeface="Calibri"/>
              </a:rPr>
              <a:t>BibTeX</a:t>
            </a:r>
            <a:r>
              <a:rPr lang="en-US" b="1" dirty="0">
                <a:ea typeface="Calibri"/>
                <a:cs typeface="Calibri"/>
              </a:rPr>
              <a:t> the software tool</a:t>
            </a:r>
            <a:endParaRPr lang="en-US" dirty="0">
              <a:ea typeface="Calibri"/>
              <a:cs typeface="Calibri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US" dirty="0">
                <a:ea typeface="Calibri"/>
                <a:cs typeface="Calibri"/>
              </a:rPr>
              <a:t>“</a:t>
            </a:r>
            <a:r>
              <a:rPr lang="en-US" dirty="0" err="1">
                <a:ea typeface="Calibri"/>
                <a:cs typeface="Calibri"/>
              </a:rPr>
              <a:t>BibTeX</a:t>
            </a:r>
            <a:r>
              <a:rPr lang="en-US" dirty="0">
                <a:ea typeface="Calibri"/>
                <a:cs typeface="Calibri"/>
              </a:rPr>
              <a:t>” is both used to refer to a reference management package and to the file format used by this software (i.e. a .bib file)</a:t>
            </a:r>
            <a:endParaRPr lang="en-US" dirty="0"/>
          </a:p>
          <a:p>
            <a:pPr marL="742950" lvl="1" indent="-285750">
              <a:buFont typeface="Arial,Sans-Serif"/>
              <a:buChar char="•"/>
            </a:pPr>
            <a:r>
              <a:rPr lang="en-US" dirty="0" err="1">
                <a:ea typeface="Calibri"/>
                <a:cs typeface="Calibri"/>
              </a:rPr>
              <a:t>Bibtex</a:t>
            </a:r>
            <a:r>
              <a:rPr lang="en-US" dirty="0">
                <a:ea typeface="Calibri"/>
                <a:cs typeface="Calibri"/>
              </a:rPr>
              <a:t> and Biber are external programs that process bibliography information and act (roughly) as the interface between your .bib file and your LaTeX document.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22" name="Arrow: Curved Up 21">
            <a:extLst>
              <a:ext uri="{FF2B5EF4-FFF2-40B4-BE49-F238E27FC236}">
                <a16:creationId xmlns:a16="http://schemas.microsoft.com/office/drawing/2014/main" id="{4C9C6D9A-D6D4-01EC-E6BB-08C2BFB41CE5}"/>
              </a:ext>
            </a:extLst>
          </p:cNvPr>
          <p:cNvSpPr/>
          <p:nvPr/>
        </p:nvSpPr>
        <p:spPr>
          <a:xfrm rot="-300000">
            <a:off x="7525545" y="5081082"/>
            <a:ext cx="1855838" cy="823449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66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8238" y="18472"/>
            <a:ext cx="4637247" cy="681134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5827D1F-2BEC-43DA-8D91-820E08523178}"/>
              </a:ext>
            </a:extLst>
          </p:cNvPr>
          <p:cNvSpPr txBox="1">
            <a:spLocks/>
          </p:cNvSpPr>
          <p:nvPr/>
        </p:nvSpPr>
        <p:spPr>
          <a:xfrm>
            <a:off x="313004" y="573825"/>
            <a:ext cx="3608896" cy="9129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Before starting …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C03360D-BF02-4F4E-9AEC-683F5DC49A88}"/>
              </a:ext>
            </a:extLst>
          </p:cNvPr>
          <p:cNvSpPr txBox="1">
            <a:spLocks/>
          </p:cNvSpPr>
          <p:nvPr/>
        </p:nvSpPr>
        <p:spPr>
          <a:xfrm>
            <a:off x="164936" y="1779269"/>
            <a:ext cx="4111499" cy="367715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</a:rPr>
              <a:t>Who are we? </a:t>
            </a:r>
            <a:endParaRPr lang="en-US"/>
          </a:p>
          <a:p>
            <a:pPr marL="0" indent="0">
              <a:buNone/>
            </a:pPr>
            <a:endParaRPr lang="en-US" sz="2400" b="1" dirty="0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cs typeface="Calibri"/>
              </a:rPr>
              <a:t>Sarah </a:t>
            </a:r>
            <a:r>
              <a:rPr lang="en-US" sz="2400" dirty="0" err="1">
                <a:solidFill>
                  <a:srgbClr val="FFFFFF"/>
                </a:solidFill>
                <a:ea typeface="+mn-lt"/>
                <a:cs typeface="+mn-lt"/>
              </a:rPr>
              <a:t>Schöttler</a:t>
            </a:r>
            <a:endParaRPr lang="en-US" sz="2400" b="1" dirty="0" err="1">
              <a:solidFill>
                <a:srgbClr val="FFFFFF"/>
              </a:solidFill>
            </a:endParaRPr>
          </a:p>
          <a:p>
            <a:endParaRPr lang="en-US" sz="2400" dirty="0">
              <a:solidFill>
                <a:srgbClr val="FFFFFF"/>
              </a:solidFill>
              <a:cs typeface="Calibri"/>
            </a:endParaRPr>
          </a:p>
          <a:p>
            <a:endParaRPr lang="en-US" sz="2400" dirty="0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  <a:cs typeface="Calibri"/>
              </a:rPr>
              <a:t>Sarah van </a:t>
            </a:r>
            <a:r>
              <a:rPr lang="en-US" sz="2400" err="1">
                <a:solidFill>
                  <a:srgbClr val="FFFFFF"/>
                </a:solidFill>
                <a:cs typeface="Calibri"/>
              </a:rPr>
              <a:t>Eyndhoven</a:t>
            </a:r>
            <a:endParaRPr lang="en-US" sz="2400" dirty="0">
              <a:solidFill>
                <a:srgbClr val="FFFFFF"/>
              </a:solidFill>
              <a:cs typeface="Calibri"/>
            </a:endParaRPr>
          </a:p>
          <a:p>
            <a:pPr marL="514350" indent="-514350"/>
            <a:r>
              <a:rPr lang="en-US" sz="2400" dirty="0">
                <a:solidFill>
                  <a:srgbClr val="FFFFFF"/>
                </a:solidFill>
                <a:cs typeface="Calibri"/>
              </a:rPr>
              <a:t>PhD in Linguistics from </a:t>
            </a:r>
            <a:r>
              <a:rPr lang="en-US" sz="2400" err="1">
                <a:solidFill>
                  <a:srgbClr val="FFFFFF"/>
                </a:solidFill>
                <a:cs typeface="Calibri"/>
              </a:rPr>
              <a:t>UEd</a:t>
            </a:r>
            <a:endParaRPr lang="en-US" sz="2400">
              <a:solidFill>
                <a:srgbClr val="FFFFFF"/>
              </a:solidFill>
              <a:cs typeface="Calibri"/>
            </a:endParaRPr>
          </a:p>
          <a:p>
            <a:pPr marL="514350" indent="-514350"/>
            <a:r>
              <a:rPr lang="en-US" sz="2400" dirty="0" err="1">
                <a:solidFill>
                  <a:srgbClr val="FFFFFF"/>
                </a:solidFill>
                <a:cs typeface="Calibri"/>
              </a:rPr>
              <a:t>Digitising</a:t>
            </a:r>
            <a:r>
              <a:rPr lang="en-US" sz="2400" dirty="0">
                <a:solidFill>
                  <a:srgbClr val="FFFFFF"/>
                </a:solidFill>
                <a:cs typeface="Calibri"/>
              </a:rPr>
              <a:t> 18th c. letters</a:t>
            </a:r>
          </a:p>
          <a:p>
            <a:pPr marL="514350" indent="-514350"/>
            <a:r>
              <a:rPr lang="en-US" sz="2400" dirty="0">
                <a:solidFill>
                  <a:srgbClr val="FFFFFF"/>
                </a:solidFill>
                <a:cs typeface="Calibri"/>
              </a:rPr>
              <a:t>Training fellow with DCS</a:t>
            </a:r>
          </a:p>
        </p:txBody>
      </p:sp>
      <p:pic>
        <p:nvPicPr>
          <p:cNvPr id="2" name="Picture 1" descr="A piece of paper with writing on it&#10;&#10;Description automatically generated">
            <a:extLst>
              <a:ext uri="{FF2B5EF4-FFF2-40B4-BE49-F238E27FC236}">
                <a16:creationId xmlns:a16="http://schemas.microsoft.com/office/drawing/2014/main" id="{9BF28A8D-5D92-7186-AEC8-8EC08E2AC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0171"/>
            <a:ext cx="2743200" cy="3657600"/>
          </a:xfrm>
          <a:prstGeom prst="rect">
            <a:avLst/>
          </a:prstGeom>
        </p:spPr>
      </p:pic>
      <p:pic>
        <p:nvPicPr>
          <p:cNvPr id="6" name="Picture 5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4B971BC7-D27B-49F8-A00A-11BD24F19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432" y="4330"/>
            <a:ext cx="3591232" cy="2498566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4ABFDE2-47D0-C2A4-A642-B81AD0C1D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7691" y="1848700"/>
            <a:ext cx="3259393" cy="1993018"/>
          </a:xfrm>
          <a:prstGeom prst="rect">
            <a:avLst/>
          </a:prstGeom>
        </p:spPr>
      </p:pic>
      <p:pic>
        <p:nvPicPr>
          <p:cNvPr id="8" name="Picture 7" descr="National Library of Scotland (@natlibscot) / X">
            <a:extLst>
              <a:ext uri="{FF2B5EF4-FFF2-40B4-BE49-F238E27FC236}">
                <a16:creationId xmlns:a16="http://schemas.microsoft.com/office/drawing/2014/main" id="{B53262DB-A4C9-0863-FA85-21D6EA6D1F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7433" y="2254045"/>
            <a:ext cx="1514168" cy="15018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2CF873-1A0F-9857-9319-11086EE47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2665" y="3779"/>
            <a:ext cx="1622612" cy="197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95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4"/>
            <a:ext cx="12192000" cy="13154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-23656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cs typeface="Calibri Light"/>
              </a:rPr>
              <a:t>References</a:t>
            </a:r>
            <a:endParaRPr lang="en-GB" sz="5400" b="0" i="0" dirty="0">
              <a:solidFill>
                <a:schemeClr val="bg1"/>
              </a:solidFill>
              <a:effectLst/>
              <a:cs typeface="Calibri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336" y="5494140"/>
            <a:ext cx="1091326" cy="109132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8A441E-4319-022D-EF07-FFA6CE4DA161}"/>
              </a:ext>
            </a:extLst>
          </p:cNvPr>
          <p:cNvSpPr txBox="1"/>
          <p:nvPr/>
        </p:nvSpPr>
        <p:spPr>
          <a:xfrm>
            <a:off x="381534" y="1553746"/>
            <a:ext cx="3716130" cy="424731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b="1" dirty="0" err="1">
                <a:ea typeface="Calibri"/>
                <a:cs typeface="Calibri"/>
              </a:rPr>
              <a:t>Natbib</a:t>
            </a:r>
            <a:r>
              <a:rPr lang="en-US" b="1" dirty="0">
                <a:ea typeface="Calibri"/>
                <a:cs typeface="Calibri"/>
              </a:rPr>
              <a:t>: </a:t>
            </a:r>
            <a:r>
              <a:rPr lang="en-US" i="1" dirty="0">
                <a:ea typeface="Calibri"/>
                <a:cs typeface="Calibri"/>
              </a:rPr>
              <a:t>For Traditional and Flexible Citation Styles</a:t>
            </a:r>
            <a:endParaRPr lang="en-US" dirty="0">
              <a:ea typeface="Calibri"/>
              <a:cs typeface="Calibri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US" dirty="0">
                <a:ea typeface="Calibri"/>
                <a:cs typeface="Calibri"/>
              </a:rPr>
              <a:t>package designed for flexibility in citation style 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dirty="0">
                <a:ea typeface="Calibri"/>
                <a:cs typeface="Calibri"/>
              </a:rPr>
              <a:t>supports both author-year and numerical citations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dirty="0">
                <a:ea typeface="Calibri"/>
                <a:cs typeface="Calibri"/>
              </a:rPr>
              <a:t>customization to match a variety of citation formats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dirty="0">
                <a:ea typeface="Calibri"/>
                <a:cs typeface="Calibri"/>
              </a:rPr>
              <a:t>simple to use and is compatible with most LaTeX documents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dirty="0">
                <a:ea typeface="Calibri"/>
                <a:cs typeface="Calibri"/>
              </a:rPr>
              <a:t>BUT: functionality is relatively basic - for more complex citation requirements, you might need to look elsewhere</a:t>
            </a: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4C740DD3-82F5-440B-527A-6F8088196770}"/>
              </a:ext>
            </a:extLst>
          </p:cNvPr>
          <p:cNvSpPr txBox="1"/>
          <p:nvPr/>
        </p:nvSpPr>
        <p:spPr>
          <a:xfrm>
            <a:off x="4705234" y="1551253"/>
            <a:ext cx="2937564" cy="397031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b="1" err="1">
                <a:ea typeface="Calibri"/>
                <a:cs typeface="Calibri"/>
              </a:rPr>
              <a:t>Bibtex</a:t>
            </a:r>
            <a:r>
              <a:rPr lang="en-US" b="1">
                <a:ea typeface="Calibri"/>
                <a:cs typeface="Calibri"/>
              </a:rPr>
              <a:t>: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i="1">
                <a:ea typeface="Calibri"/>
                <a:cs typeface="Calibri"/>
              </a:rPr>
              <a:t>For Ease and Compatibility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main strength = compatibility and ease of use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Many academic journals accept </a:t>
            </a:r>
            <a:r>
              <a:rPr lang="en-US" err="1">
                <a:ea typeface="Calibri"/>
                <a:cs typeface="Calibri"/>
              </a:rPr>
              <a:t>Bibtex</a:t>
            </a:r>
            <a:endParaRPr lang="en-US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Extensive online documentation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BUT: doesn't handle Unicode well, so tricky for non-English languages</a:t>
            </a:r>
          </a:p>
        </p:txBody>
      </p:sp>
      <p:sp>
        <p:nvSpPr>
          <p:cNvPr id="16" name="TextBox 1">
            <a:extLst>
              <a:ext uri="{FF2B5EF4-FFF2-40B4-BE49-F238E27FC236}">
                <a16:creationId xmlns:a16="http://schemas.microsoft.com/office/drawing/2014/main" id="{80D66657-24A5-9F92-B52C-ED348F095901}"/>
              </a:ext>
            </a:extLst>
          </p:cNvPr>
          <p:cNvSpPr txBox="1"/>
          <p:nvPr/>
        </p:nvSpPr>
        <p:spPr>
          <a:xfrm>
            <a:off x="8227391" y="1546977"/>
            <a:ext cx="3572565" cy="424731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b="1" dirty="0" err="1">
                <a:ea typeface="Calibri"/>
                <a:cs typeface="Calibri"/>
              </a:rPr>
              <a:t>Biblatex</a:t>
            </a:r>
            <a:r>
              <a:rPr lang="en-US" b="1" dirty="0">
                <a:ea typeface="Calibri"/>
                <a:cs typeface="Calibri"/>
              </a:rPr>
              <a:t>:</a:t>
            </a:r>
            <a:r>
              <a:rPr lang="en-US" dirty="0">
                <a:ea typeface="Calibri"/>
                <a:cs typeface="Calibri"/>
              </a:rPr>
              <a:t> </a:t>
            </a:r>
            <a:r>
              <a:rPr lang="en-US" i="1" dirty="0">
                <a:ea typeface="Calibri"/>
                <a:cs typeface="Calibri"/>
              </a:rPr>
              <a:t>For Advanced and Multilingual Needs</a:t>
            </a:r>
            <a:endParaRPr lang="en-US" i="1" dirty="0"/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modern package that provides more advanced features than </a:t>
            </a:r>
            <a:r>
              <a:rPr lang="en-US" dirty="0" err="1">
                <a:ea typeface="Calibri"/>
                <a:cs typeface="Calibri"/>
              </a:rPr>
              <a:t>Natbib</a:t>
            </a:r>
            <a:r>
              <a:rPr lang="en-US" dirty="0">
                <a:ea typeface="Calibri"/>
                <a:cs typeface="Calibri"/>
              </a:rPr>
              <a:t> or </a:t>
            </a:r>
            <a:r>
              <a:rPr lang="en-US" dirty="0" err="1">
                <a:ea typeface="Calibri"/>
                <a:cs typeface="Calibri"/>
              </a:rPr>
              <a:t>Bibtex</a:t>
            </a:r>
            <a:endParaRPr lang="en-US" dirty="0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handles Unicode well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supports a wider range of citation styles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allows for more customization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BUT: requires the use of Biber as the backend for sorting and processing bibliographic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38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25" y="0"/>
            <a:ext cx="12097675" cy="1638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235" y="167814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</a:rPr>
              <a:t>References</a:t>
            </a:r>
            <a:endParaRPr lang="en-GB" sz="5400" b="0" i="0" dirty="0">
              <a:solidFill>
                <a:schemeClr val="bg1"/>
              </a:solidFill>
              <a:effectLst/>
              <a:cs typeface="Calibri Ligh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9390" y="2607077"/>
            <a:ext cx="8825871" cy="16312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000" b="1" err="1">
                <a:latin typeface="Calibri Light"/>
                <a:cs typeface="Calibri Light"/>
              </a:rPr>
              <a:t>Natbib</a:t>
            </a:r>
            <a:r>
              <a:rPr lang="en-US" sz="2000" dirty="0">
                <a:latin typeface="Calibri Light"/>
                <a:cs typeface="Calibri Light"/>
              </a:rPr>
              <a:t> is great for simple documents requiring traditional citation styles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000" b="1" err="1">
                <a:solidFill>
                  <a:srgbClr val="000000"/>
                </a:solidFill>
                <a:latin typeface="Calibri Light"/>
                <a:cs typeface="Calibri"/>
              </a:rPr>
              <a:t>Bibtex</a:t>
            </a:r>
            <a:r>
              <a:rPr lang="en-US" sz="2000" dirty="0">
                <a:solidFill>
                  <a:srgbClr val="000000"/>
                </a:solidFill>
                <a:latin typeface="Calibri Light"/>
                <a:cs typeface="Calibri"/>
              </a:rPr>
              <a:t> is an excellent choice for compatibility and ease of use, especially when </a:t>
            </a:r>
          </a:p>
          <a:p>
            <a:r>
              <a:rPr lang="en-US" sz="2000" dirty="0">
                <a:solidFill>
                  <a:srgbClr val="000000"/>
                </a:solidFill>
                <a:latin typeface="Calibri Light"/>
                <a:cs typeface="Calibri"/>
              </a:rPr>
              <a:t>writing for journals that support </a:t>
            </a:r>
            <a:r>
              <a:rPr lang="en-US" sz="2000" err="1">
                <a:solidFill>
                  <a:srgbClr val="000000"/>
                </a:solidFill>
                <a:latin typeface="Calibri Light"/>
                <a:cs typeface="Calibri"/>
              </a:rPr>
              <a:t>Bibtex</a:t>
            </a:r>
            <a:r>
              <a:rPr lang="en-US" sz="2000" dirty="0">
                <a:solidFill>
                  <a:srgbClr val="000000"/>
                </a:solidFill>
                <a:latin typeface="Calibri Light"/>
                <a:cs typeface="Calibri"/>
              </a:rPr>
              <a:t> format.</a:t>
            </a:r>
            <a:endParaRPr lang="en-US" sz="2000" dirty="0">
              <a:latin typeface="Calibri Light"/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000" b="1" err="1">
                <a:solidFill>
                  <a:srgbClr val="000000"/>
                </a:solidFill>
                <a:latin typeface="Calibri Light"/>
                <a:cs typeface="Calibri Light"/>
              </a:rPr>
              <a:t>Biblatex</a:t>
            </a:r>
            <a:r>
              <a:rPr lang="en-US" sz="2000" dirty="0">
                <a:solidFill>
                  <a:srgbClr val="000000"/>
                </a:solidFill>
                <a:latin typeface="Calibri Light"/>
                <a:cs typeface="Calibri Light"/>
              </a:rPr>
              <a:t> is </a:t>
            </a:r>
            <a:r>
              <a:rPr lang="en-US" sz="2000" dirty="0">
                <a:latin typeface="Calibri Light"/>
                <a:cs typeface="Calibri Light"/>
              </a:rPr>
              <a:t>the best choice for complex or multilingual documents, or if you need</a:t>
            </a:r>
            <a:endParaRPr lang="en-GB" sz="2000" dirty="0">
              <a:latin typeface="Calibri Light"/>
              <a:cs typeface="Calibri Light"/>
            </a:endParaRPr>
          </a:p>
          <a:p>
            <a:r>
              <a:rPr lang="en-US" sz="2000" dirty="0">
                <a:latin typeface="Calibri Light"/>
                <a:cs typeface="Calibri Light"/>
              </a:rPr>
              <a:t> more </a:t>
            </a:r>
            <a:r>
              <a:rPr lang="en-US" sz="2000" err="1">
                <a:latin typeface="Calibri Light"/>
                <a:cs typeface="Calibri Light"/>
              </a:rPr>
              <a:t>customisation</a:t>
            </a:r>
            <a:r>
              <a:rPr lang="en-US" sz="2000" dirty="0">
                <a:latin typeface="Calibri Light"/>
                <a:cs typeface="Calibri Light"/>
              </a:rPr>
              <a:t> in your citations</a:t>
            </a:r>
            <a:r>
              <a:rPr lang="en-US" sz="2000" b="1" dirty="0">
                <a:latin typeface="Calibri Light"/>
                <a:cs typeface="Calibri Light"/>
              </a:rPr>
              <a:t>  </a:t>
            </a:r>
            <a:r>
              <a:rPr lang="en-US" sz="2000" b="1" dirty="0"/>
              <a:t>    </a:t>
            </a:r>
            <a:endParaRPr lang="en-GB" sz="2000" dirty="0"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336" y="5494140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38FD06-32E9-54D2-7569-B9F451683BD6}"/>
              </a:ext>
            </a:extLst>
          </p:cNvPr>
          <p:cNvSpPr txBox="1"/>
          <p:nvPr/>
        </p:nvSpPr>
        <p:spPr>
          <a:xfrm>
            <a:off x="3155121" y="1719027"/>
            <a:ext cx="549965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chemeClr val="accent1">
                    <a:lumMod val="50000"/>
                  </a:schemeClr>
                </a:solidFill>
                <a:cs typeface="Calibri"/>
              </a:rPr>
              <a:t>Summary?</a:t>
            </a:r>
          </a:p>
        </p:txBody>
      </p:sp>
    </p:spTree>
    <p:extLst>
      <p:ext uri="{BB962C8B-B14F-4D97-AF65-F5344CB8AC3E}">
        <p14:creationId xmlns:p14="http://schemas.microsoft.com/office/powerpoint/2010/main" val="15652216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4"/>
            <a:ext cx="12192000" cy="13154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-23656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dirty="0" err="1">
                <a:solidFill>
                  <a:schemeClr val="bg1"/>
                </a:solidFill>
              </a:rPr>
              <a:t>Natbib</a:t>
            </a:r>
            <a:endParaRPr lang="en-GB" sz="5400" b="0" i="0" dirty="0" err="1">
              <a:solidFill>
                <a:schemeClr val="bg1"/>
              </a:solidFill>
              <a:effectLst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336" y="5494140"/>
            <a:ext cx="1091326" cy="109132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E43C6-88C6-F901-5478-616C1F91E863}"/>
              </a:ext>
            </a:extLst>
          </p:cNvPr>
          <p:cNvSpPr txBox="1"/>
          <p:nvPr/>
        </p:nvSpPr>
        <p:spPr>
          <a:xfrm>
            <a:off x="486860" y="1313016"/>
            <a:ext cx="877529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Calibri"/>
                <a:cs typeface="Calibri"/>
              </a:rPr>
              <a:t>Today we will focus on using </a:t>
            </a:r>
            <a:r>
              <a:rPr lang="en-US" sz="2400" b="1" err="1">
                <a:ea typeface="Calibri"/>
                <a:cs typeface="Calibri"/>
              </a:rPr>
              <a:t>Natbib</a:t>
            </a:r>
            <a:r>
              <a:rPr lang="en-US" sz="2400" b="1">
                <a:ea typeface="Calibri"/>
                <a:cs typeface="Calibri"/>
              </a:rPr>
              <a:t> </a:t>
            </a:r>
            <a:r>
              <a:rPr lang="en-US" sz="2400">
                <a:ea typeface="Calibri"/>
                <a:cs typeface="Calibri"/>
              </a:rPr>
              <a:t>(most common in Humanities)</a:t>
            </a:r>
            <a:endParaRPr lang="en-US" sz="2400" err="1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79F76F-25E1-0C2D-1FAB-F194A12B04F7}"/>
              </a:ext>
            </a:extLst>
          </p:cNvPr>
          <p:cNvSpPr/>
          <p:nvPr/>
        </p:nvSpPr>
        <p:spPr>
          <a:xfrm>
            <a:off x="484593" y="1781179"/>
            <a:ext cx="11172710" cy="378565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2000" b="1" dirty="0">
                <a:solidFill>
                  <a:schemeClr val="accent5">
                    <a:lumMod val="75000"/>
                  </a:schemeClr>
                </a:solidFill>
              </a:rPr>
              <a:t>Commands: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GB" sz="2000">
              <a:solidFill>
                <a:schemeClr val="accent5">
                  <a:lumMod val="75000"/>
                </a:schemeClr>
              </a:solidFill>
              <a:ea typeface="Calibri"/>
              <a:cs typeface="Calibri"/>
            </a:endParaRPr>
          </a:p>
          <a:p>
            <a:r>
              <a:rPr lang="en-GB" sz="2000" dirty="0">
                <a:solidFill>
                  <a:schemeClr val="accent5">
                    <a:lumMod val="75000"/>
                  </a:schemeClr>
                </a:solidFill>
              </a:rPr>
              <a:t>\</a:t>
            </a:r>
            <a:r>
              <a:rPr lang="en-GB" sz="2000" dirty="0" err="1">
                <a:solidFill>
                  <a:schemeClr val="accent5">
                    <a:lumMod val="75000"/>
                  </a:schemeClr>
                </a:solidFill>
              </a:rPr>
              <a:t>usepackage</a:t>
            </a:r>
            <a:r>
              <a:rPr lang="en-GB" sz="2000" dirty="0"/>
              <a:t>{</a:t>
            </a:r>
            <a:r>
              <a:rPr lang="en-GB" sz="2000" dirty="0" err="1"/>
              <a:t>natbib</a:t>
            </a:r>
            <a:r>
              <a:rPr lang="en-GB" sz="2000" dirty="0"/>
              <a:t>} 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</a:rPr>
              <a:t>% use </a:t>
            </a:r>
            <a:r>
              <a:rPr lang="en-GB" sz="2000" dirty="0" err="1">
                <a:solidFill>
                  <a:schemeClr val="accent6">
                    <a:lumMod val="50000"/>
                  </a:schemeClr>
                </a:solidFill>
              </a:rPr>
              <a:t>Natbib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</a:rPr>
              <a:t> citation package</a:t>
            </a:r>
            <a:endParaRPr lang="en-GB" sz="2000" dirty="0">
              <a:solidFill>
                <a:schemeClr val="accent6">
                  <a:lumMod val="50000"/>
                </a:schemeClr>
              </a:solidFill>
              <a:ea typeface="Calibri"/>
              <a:cs typeface="Calibri"/>
            </a:endParaRPr>
          </a:p>
          <a:p>
            <a:r>
              <a:rPr lang="en-GB" sz="2000" dirty="0">
                <a:solidFill>
                  <a:schemeClr val="accent5">
                    <a:lumMod val="75000"/>
                  </a:schemeClr>
                </a:solidFill>
                <a:ea typeface="Calibri"/>
                <a:cs typeface="Calibri"/>
              </a:rPr>
              <a:t>\</a:t>
            </a:r>
            <a:r>
              <a:rPr lang="en-GB" sz="2000" dirty="0" err="1">
                <a:solidFill>
                  <a:schemeClr val="accent5">
                    <a:lumMod val="75000"/>
                  </a:schemeClr>
                </a:solidFill>
                <a:ea typeface="Calibri"/>
                <a:cs typeface="Calibri"/>
              </a:rPr>
              <a:t>setcitestyle</a:t>
            </a:r>
            <a:r>
              <a:rPr lang="en-GB" sz="2000" dirty="0">
                <a:ea typeface="Calibri"/>
                <a:cs typeface="Calibri"/>
              </a:rPr>
              <a:t>{</a:t>
            </a:r>
            <a:r>
              <a:rPr lang="en-GB" sz="2000" dirty="0" err="1">
                <a:ea typeface="Calibri"/>
                <a:cs typeface="Calibri"/>
              </a:rPr>
              <a:t>aysep</a:t>
            </a:r>
            <a:r>
              <a:rPr lang="en-GB" sz="2000" dirty="0">
                <a:ea typeface="Calibri"/>
                <a:cs typeface="Calibri"/>
              </a:rPr>
              <a:t>={,}}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ea typeface="Calibri"/>
                <a:cs typeface="Calibri"/>
              </a:rPr>
              <a:t> 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% Set cite style, and put comma between author and year (can also be space ; : etc)</a:t>
            </a:r>
            <a:endParaRPr lang="en-GB" dirty="0">
              <a:solidFill>
                <a:schemeClr val="accent6">
                  <a:lumMod val="50000"/>
                </a:schemeClr>
              </a:solidFill>
              <a:ea typeface="Calibri"/>
              <a:cs typeface="Calibri"/>
            </a:endParaRPr>
          </a:p>
          <a:p>
            <a:r>
              <a:rPr lang="en-GB" sz="2000" dirty="0">
                <a:solidFill>
                  <a:schemeClr val="accent5">
                    <a:lumMod val="75000"/>
                  </a:schemeClr>
                </a:solidFill>
                <a:ea typeface="Calibri"/>
                <a:cs typeface="Calibri"/>
              </a:rPr>
              <a:t>\</a:t>
            </a:r>
            <a:r>
              <a:rPr lang="en-GB" sz="2000" dirty="0" err="1">
                <a:solidFill>
                  <a:schemeClr val="accent5">
                    <a:lumMod val="75000"/>
                  </a:schemeClr>
                </a:solidFill>
                <a:ea typeface="Calibri"/>
                <a:cs typeface="Calibri"/>
              </a:rPr>
              <a:t>setcitestyle</a:t>
            </a:r>
            <a:r>
              <a:rPr lang="en-GB" sz="2000" dirty="0">
                <a:ea typeface="Calibri"/>
                <a:cs typeface="Calibri"/>
              </a:rPr>
              <a:t>{</a:t>
            </a:r>
            <a:r>
              <a:rPr lang="en-GB" sz="2000" dirty="0" err="1">
                <a:ea typeface="Calibri"/>
                <a:cs typeface="Calibri"/>
              </a:rPr>
              <a:t>notesep</a:t>
            </a:r>
            <a:r>
              <a:rPr lang="en-GB" sz="2000" dirty="0">
                <a:ea typeface="Calibri"/>
                <a:cs typeface="Calibri"/>
              </a:rPr>
              <a:t>={: }}</a:t>
            </a:r>
            <a:r>
              <a:rPr lang="en-GB" sz="2000" dirty="0">
                <a:solidFill>
                  <a:schemeClr val="accent5">
                    <a:lumMod val="75000"/>
                  </a:schemeClr>
                </a:solidFill>
                <a:ea typeface="Calibri"/>
                <a:cs typeface="Calibri"/>
              </a:rPr>
              <a:t> 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% Put colon between author/year and info in 'note' field (usually </a:t>
            </a:r>
            <a:r>
              <a:rPr lang="en-GB" sz="2000" dirty="0" err="1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pg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 #)</a:t>
            </a:r>
          </a:p>
          <a:p>
            <a:r>
              <a:rPr lang="en-GB" sz="2000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\</a:t>
            </a:r>
            <a:r>
              <a:rPr lang="en-GB" sz="2000" dirty="0" err="1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setcitestyle</a:t>
            </a:r>
            <a:r>
              <a:rPr lang="en-GB" sz="2000" dirty="0">
                <a:latin typeface="Calibri"/>
                <a:cs typeface="Calibri"/>
              </a:rPr>
              <a:t>{</a:t>
            </a:r>
            <a:r>
              <a:rPr lang="en-GB" sz="2000" dirty="0" err="1">
                <a:latin typeface="Calibri"/>
                <a:cs typeface="Calibri"/>
              </a:rPr>
              <a:t>yysep</a:t>
            </a:r>
            <a:r>
              <a:rPr lang="en-GB" sz="2000" dirty="0">
                <a:latin typeface="Calibri"/>
                <a:cs typeface="Calibri"/>
              </a:rPr>
              <a:t>={,}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</a:rPr>
              <a:t> % Separator between years with common author</a:t>
            </a:r>
            <a:endParaRPr lang="en-GB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GB" sz="2000" dirty="0">
                <a:solidFill>
                  <a:schemeClr val="accent5">
                    <a:lumMod val="75000"/>
                  </a:schemeClr>
                </a:solidFill>
                <a:ea typeface="Calibri"/>
                <a:cs typeface="Calibri"/>
              </a:rPr>
              <a:t>\bibliography</a:t>
            </a:r>
            <a:r>
              <a:rPr lang="en-GB" sz="2000" dirty="0">
                <a:solidFill>
                  <a:srgbClr val="000000"/>
                </a:solidFill>
                <a:ea typeface="Calibri"/>
                <a:cs typeface="Calibri"/>
              </a:rPr>
              <a:t>{</a:t>
            </a:r>
            <a:r>
              <a:rPr lang="en-GB" sz="2000" dirty="0" err="1">
                <a:solidFill>
                  <a:srgbClr val="000000"/>
                </a:solidFill>
                <a:ea typeface="Calibri"/>
                <a:cs typeface="Calibri"/>
              </a:rPr>
              <a:t>References.bib</a:t>
            </a:r>
            <a:r>
              <a:rPr lang="en-GB" sz="2000" dirty="0">
                <a:solidFill>
                  <a:srgbClr val="000000"/>
                </a:solidFill>
                <a:ea typeface="Calibri"/>
                <a:cs typeface="Calibri"/>
              </a:rPr>
              <a:t>} 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% Give the name of the bibliography file</a:t>
            </a:r>
          </a:p>
          <a:p>
            <a:r>
              <a:rPr lang="en-GB" sz="2000" dirty="0">
                <a:solidFill>
                  <a:schemeClr val="accent5">
                    <a:lumMod val="75000"/>
                  </a:schemeClr>
                </a:solidFill>
                <a:ea typeface="Calibri"/>
                <a:cs typeface="Calibri"/>
              </a:rPr>
              <a:t>\</a:t>
            </a:r>
            <a:r>
              <a:rPr lang="en-GB" sz="2000" dirty="0" err="1">
                <a:solidFill>
                  <a:schemeClr val="accent5">
                    <a:lumMod val="75000"/>
                  </a:schemeClr>
                </a:solidFill>
                <a:ea typeface="Calibri"/>
                <a:cs typeface="Calibri"/>
              </a:rPr>
              <a:t>bibliographystyle</a:t>
            </a:r>
            <a:r>
              <a:rPr lang="en-GB" sz="2000" dirty="0">
                <a:solidFill>
                  <a:srgbClr val="000000"/>
                </a:solidFill>
                <a:ea typeface="Calibri"/>
                <a:cs typeface="Calibri"/>
              </a:rPr>
              <a:t>{</a:t>
            </a:r>
            <a:r>
              <a:rPr lang="en-GB" sz="2000" dirty="0" err="1">
                <a:solidFill>
                  <a:srgbClr val="000000"/>
                </a:solidFill>
                <a:ea typeface="Calibri"/>
                <a:cs typeface="Calibri"/>
              </a:rPr>
              <a:t>apalike</a:t>
            </a:r>
            <a:r>
              <a:rPr lang="en-GB" sz="2000" dirty="0">
                <a:solidFill>
                  <a:srgbClr val="000000"/>
                </a:solidFill>
                <a:ea typeface="Calibri"/>
                <a:cs typeface="Calibri"/>
              </a:rPr>
              <a:t>} 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%  Style of </a:t>
            </a:r>
            <a:r>
              <a:rPr lang="en-GB" sz="2000" dirty="0" err="1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biblio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 and citation </a:t>
            </a:r>
          </a:p>
          <a:p>
            <a:r>
              <a:rPr lang="en-GB" sz="2000" dirty="0">
                <a:solidFill>
                  <a:schemeClr val="accent5">
                    <a:lumMod val="75000"/>
                  </a:schemeClr>
                </a:solidFill>
                <a:ea typeface="Calibri"/>
                <a:cs typeface="Calibri"/>
              </a:rPr>
              <a:t>\</a:t>
            </a:r>
            <a:r>
              <a:rPr lang="en-GB" sz="2000" dirty="0" err="1">
                <a:solidFill>
                  <a:schemeClr val="accent5">
                    <a:lumMod val="75000"/>
                  </a:schemeClr>
                </a:solidFill>
                <a:ea typeface="Calibri"/>
                <a:cs typeface="Calibri"/>
              </a:rPr>
              <a:t>addcontentsline</a:t>
            </a:r>
            <a:r>
              <a:rPr lang="en-GB" sz="2000" dirty="0">
                <a:solidFill>
                  <a:srgbClr val="000000"/>
                </a:solidFill>
                <a:ea typeface="Calibri"/>
                <a:cs typeface="Calibri"/>
              </a:rPr>
              <a:t>{toc}{chapter}{Bibliography} 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%  Add </a:t>
            </a:r>
            <a:r>
              <a:rPr lang="en-GB" sz="2000" dirty="0" err="1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biblio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 to table of contents</a:t>
            </a:r>
          </a:p>
          <a:p>
            <a:r>
              <a:rPr lang="en-GB" sz="2000" dirty="0">
                <a:solidFill>
                  <a:schemeClr val="accent5">
                    <a:lumMod val="75000"/>
                  </a:schemeClr>
                </a:solidFill>
                <a:ea typeface="Calibri"/>
                <a:cs typeface="Calibri"/>
              </a:rPr>
              <a:t>\chapter</a:t>
            </a:r>
            <a:r>
              <a:rPr lang="en-GB" sz="2000" dirty="0">
                <a:solidFill>
                  <a:srgbClr val="000000"/>
                </a:solidFill>
                <a:ea typeface="Calibri"/>
                <a:cs typeface="Calibri"/>
              </a:rPr>
              <a:t>*{Bibliography} 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%  Call it bibliography rather than references</a:t>
            </a:r>
          </a:p>
          <a:p>
            <a:r>
              <a:rPr lang="en-GB" sz="2000" dirty="0">
                <a:solidFill>
                  <a:schemeClr val="accent5">
                    <a:lumMod val="75000"/>
                  </a:schemeClr>
                </a:solidFill>
                <a:ea typeface="Calibri"/>
                <a:cs typeface="Calibri"/>
              </a:rPr>
              <a:t>\</a:t>
            </a:r>
            <a:r>
              <a:rPr lang="en-GB" sz="2000" dirty="0" err="1">
                <a:solidFill>
                  <a:schemeClr val="accent5">
                    <a:lumMod val="75000"/>
                  </a:schemeClr>
                </a:solidFill>
                <a:ea typeface="Calibri"/>
                <a:cs typeface="Calibri"/>
              </a:rPr>
              <a:t>markboth</a:t>
            </a:r>
            <a:r>
              <a:rPr lang="en-GB" sz="2000" dirty="0">
                <a:solidFill>
                  <a:srgbClr val="000000"/>
                </a:solidFill>
                <a:ea typeface="Calibri"/>
                <a:cs typeface="Calibri"/>
              </a:rPr>
              <a:t>{Bibliography}{Bibliography}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 %  Add                    biblio in header</a:t>
            </a:r>
            <a:endParaRPr lang="en-GB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794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67446" cy="12403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30296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cs typeface="Calibri Light"/>
              </a:rPr>
              <a:t>Citations</a:t>
            </a:r>
            <a:endParaRPr lang="en-GB" sz="5400" b="0" i="0" dirty="0">
              <a:solidFill>
                <a:schemeClr val="bg1"/>
              </a:solidFill>
              <a:effectLst/>
              <a:cs typeface="Calibri Ligh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46" y="1706903"/>
            <a:ext cx="10116471" cy="3400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4180397" y="1189834"/>
            <a:ext cx="290945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2400" b="1" err="1"/>
              <a:t>Natbib</a:t>
            </a:r>
            <a:r>
              <a:rPr lang="en-GB" sz="2400" b="1"/>
              <a:t> options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336" y="5494140"/>
            <a:ext cx="1091326" cy="109132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30132386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4"/>
            <a:ext cx="12192000" cy="13154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-23656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cs typeface="Calibri Light"/>
              </a:rPr>
              <a:t>Citations</a:t>
            </a:r>
            <a:endParaRPr lang="en-GB" sz="5400" b="0" i="0" dirty="0">
              <a:solidFill>
                <a:schemeClr val="bg1"/>
              </a:solidFill>
              <a:effectLst/>
              <a:cs typeface="Calibri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336" y="5494140"/>
            <a:ext cx="1091326" cy="109132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8FE5670D-169A-4990-D42A-18B46B88B982}"/>
              </a:ext>
            </a:extLst>
          </p:cNvPr>
          <p:cNvSpPr txBox="1"/>
          <p:nvPr/>
        </p:nvSpPr>
        <p:spPr>
          <a:xfrm>
            <a:off x="763536" y="3725503"/>
            <a:ext cx="4123403" cy="16312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Calibri Light"/>
                <a:cs typeface="Calibri"/>
              </a:rPr>
              <a:t>Normally, you can just start typing the name of the author, e.g. "Galo-" and Latex will provide a dropdown box with possible options to choose from, e.g. Galotti2019</a:t>
            </a:r>
            <a:endParaRPr lang="en-US" sz="2000">
              <a:latin typeface="Calibri Light"/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31D50E-367C-58EF-8B77-2A3F983F7763}"/>
              </a:ext>
            </a:extLst>
          </p:cNvPr>
          <p:cNvSpPr txBox="1"/>
          <p:nvPr/>
        </p:nvSpPr>
        <p:spPr>
          <a:xfrm>
            <a:off x="768144" y="1941871"/>
            <a:ext cx="4129548" cy="132343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alibri Light"/>
                <a:cs typeface="Calibri"/>
              </a:rPr>
              <a:t>Your .bib file will assign a shorthand name to each reference, e.g. </a:t>
            </a:r>
            <a:r>
              <a:rPr lang="en-US" sz="2000" dirty="0">
                <a:latin typeface="Calibri Light"/>
                <a:ea typeface="+mn-lt"/>
                <a:cs typeface="+mn-lt"/>
              </a:rPr>
              <a:t>Galotti2019. This is usually based off the author of the text.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 dirty="0"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BE478F-B3AA-860B-9280-6F73001746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84" t="34687" r="23977" b="27284"/>
          <a:stretch/>
        </p:blipFill>
        <p:spPr>
          <a:xfrm>
            <a:off x="5424949" y="1717471"/>
            <a:ext cx="6515702" cy="363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3101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4"/>
            <a:ext cx="12192000" cy="13154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-23656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cs typeface="Calibri Light"/>
              </a:rPr>
              <a:t>Citations</a:t>
            </a:r>
            <a:endParaRPr lang="en-GB" sz="5400" b="0" i="0" dirty="0">
              <a:solidFill>
                <a:schemeClr val="bg1"/>
              </a:solidFill>
              <a:effectLst/>
              <a:cs typeface="Calibri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3499" y="5004947"/>
            <a:ext cx="6066789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GB" b="1"/>
              <a:t>More on Citation styles</a:t>
            </a:r>
            <a:endParaRPr lang="en-GB" b="1">
              <a:hlinkClick r:id="rId3"/>
            </a:endParaRPr>
          </a:p>
          <a:p>
            <a:r>
              <a:rPr lang="en-GB">
                <a:hlinkClick r:id="rId3"/>
              </a:rPr>
              <a:t>https://www.overleaf.com/learn/latex/Biblatex_citation_styles</a:t>
            </a:r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336" y="5494140"/>
            <a:ext cx="1091326" cy="109132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BA5FCB-6C75-1444-5AB2-8C422C77CCB5}"/>
              </a:ext>
            </a:extLst>
          </p:cNvPr>
          <p:cNvSpPr/>
          <p:nvPr/>
        </p:nvSpPr>
        <p:spPr>
          <a:xfrm>
            <a:off x="97418" y="1436959"/>
            <a:ext cx="9837308" cy="350865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dirty="0"/>
              <a:t>Citing in-text</a:t>
            </a:r>
          </a:p>
          <a:p>
            <a:endParaRPr lang="en-GB" b="1">
              <a:solidFill>
                <a:srgbClr val="000000"/>
              </a:solidFill>
              <a:ea typeface="Calibri"/>
              <a:cs typeface="Calibri"/>
            </a:endParaRP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\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citet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{}</a:t>
            </a:r>
            <a:r>
              <a:rPr lang="en-GB" dirty="0">
                <a:solidFill>
                  <a:srgbClr val="000000"/>
                </a:solidFill>
                <a:ea typeface="+mn-lt"/>
                <a:cs typeface="+mn-lt"/>
              </a:rPr>
              <a:t> - 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see for example Brown et al., 1987</a:t>
            </a:r>
            <a:endParaRPr lang="en-GB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cs typeface="Calibri"/>
              </a:rPr>
              <a:t>\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Consolas"/>
                <a:cs typeface="Calibri"/>
              </a:rPr>
              <a:t>citet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cs typeface="Calibri"/>
              </a:rPr>
              <a:t>*{}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  <a:cs typeface="Calibri"/>
              </a:rPr>
              <a:t> -  see for example Brown, Levinson and Gunther, 1987</a:t>
            </a:r>
            <a:endParaRPr lang="en-GB" dirty="0" err="1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</a:rPr>
              <a:t>\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Consolas"/>
              </a:rPr>
              <a:t>citep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</a:rPr>
              <a:t>{}</a:t>
            </a:r>
            <a:r>
              <a:rPr lang="en-GB" dirty="0"/>
              <a:t> - 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(Macinnes, 2007) </a:t>
            </a:r>
            <a:r>
              <a:rPr lang="en-GB" dirty="0"/>
              <a:t>OR with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 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</a:rPr>
              <a:t>\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Consolas"/>
              </a:rPr>
              <a:t>setcitestyle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r>
              <a:rPr lang="en-GB" dirty="0" err="1"/>
              <a:t>authoryear</a:t>
            </a:r>
            <a:r>
              <a:rPr lang="en-GB" dirty="0"/>
              <a:t>, open={(},close={)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r>
              <a:rPr lang="en-GB" dirty="0"/>
              <a:t> and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</a:rPr>
              <a:t>\cite{}</a:t>
            </a:r>
            <a:endParaRPr lang="en-GB" dirty="0">
              <a:solidFill>
                <a:schemeClr val="accent1">
                  <a:lumMod val="75000"/>
                </a:schemeClr>
              </a:solidFill>
              <a:latin typeface="Consolas"/>
              <a:ea typeface="Calibri"/>
              <a:cs typeface="Calibri"/>
            </a:endParaRP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\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citep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*{}</a:t>
            </a:r>
            <a:r>
              <a:rPr lang="en-GB" dirty="0">
                <a:ea typeface="Calibri"/>
                <a:cs typeface="Calibri"/>
              </a:rPr>
              <a:t> - 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(Johnson, Smith &amp; Colley, 2007)</a:t>
            </a: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\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citep</a:t>
            </a:r>
            <a:r>
              <a:rPr lang="en-GB" dirty="0">
                <a:ea typeface="+mn-lt"/>
                <a:cs typeface="+mn-lt"/>
              </a:rPr>
              <a:t>[272]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{}</a:t>
            </a:r>
            <a:r>
              <a:rPr lang="en-GB" dirty="0">
                <a:ea typeface="+mn-lt"/>
                <a:cs typeface="+mn-lt"/>
              </a:rPr>
              <a:t> - 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(Macinnes, 2007: 272)</a:t>
            </a:r>
            <a:endParaRPr lang="en-GB" dirty="0">
              <a:solidFill>
                <a:schemeClr val="accent6">
                  <a:lumMod val="50000"/>
                </a:schemeClr>
              </a:solidFill>
              <a:ea typeface="Calibri"/>
              <a:cs typeface="Calibri"/>
            </a:endParaRP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\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citep</a:t>
            </a:r>
            <a:r>
              <a:rPr lang="en-GB" dirty="0">
                <a:ea typeface="Calibri"/>
                <a:cs typeface="Calibri"/>
              </a:rPr>
              <a:t>[see]</a:t>
            </a:r>
            <a:r>
              <a:rPr lang="en-GB" dirty="0">
                <a:solidFill>
                  <a:srgbClr val="000000"/>
                </a:solidFill>
                <a:ea typeface="Calibri"/>
                <a:cs typeface="Calibri"/>
              </a:rPr>
              <a:t>[272]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{}</a:t>
            </a:r>
            <a:r>
              <a:rPr lang="en-GB" dirty="0">
                <a:solidFill>
                  <a:srgbClr val="000000"/>
                </a:solidFill>
                <a:ea typeface="Calibri"/>
                <a:cs typeface="Calibri"/>
              </a:rPr>
              <a:t> - 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(see Macinnes, 2007: 272)</a:t>
            </a: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ea typeface="Calibri"/>
                <a:cs typeface="Calibri"/>
              </a:rPr>
              <a:t>(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\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citealp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[]{}</a:t>
            </a:r>
            <a:r>
              <a:rPr lang="en-GB" dirty="0">
                <a:ea typeface="Calibri"/>
                <a:cs typeface="Calibri"/>
              </a:rPr>
              <a:t>;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\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citealp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[]{}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ea typeface="Calibri"/>
                <a:cs typeface="Calibri"/>
              </a:rPr>
              <a:t>)</a:t>
            </a:r>
            <a:r>
              <a:rPr lang="en-GB" dirty="0">
                <a:ea typeface="Calibri"/>
                <a:cs typeface="Calibri"/>
              </a:rPr>
              <a:t> - 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(McMillan, 2005: 34; Macinnes 2007: 294)</a:t>
            </a:r>
            <a:endParaRPr lang="en-GB" dirty="0">
              <a:solidFill>
                <a:schemeClr val="accent6">
                  <a:lumMod val="50000"/>
                </a:schemeClr>
              </a:solidFill>
              <a:cs typeface="Calibri"/>
            </a:endParaRP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\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citeyear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 or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\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citeyearpar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{} </a:t>
            </a:r>
            <a:r>
              <a:rPr lang="en-GB" dirty="0">
                <a:ea typeface="+mn-lt"/>
                <a:cs typeface="+mn-lt"/>
              </a:rPr>
              <a:t>- 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as Cruickshank (2012) argues...</a:t>
            </a:r>
            <a:endParaRPr lang="en-GB" dirty="0">
              <a:solidFill>
                <a:schemeClr val="accent6">
                  <a:lumMod val="50000"/>
                </a:schemeClr>
              </a:solidFill>
              <a:ea typeface="Calibri"/>
              <a:cs typeface="Calibri"/>
            </a:endParaRP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cs typeface="Calibri"/>
              </a:rPr>
              <a:t>\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Consolas"/>
                <a:cs typeface="Calibri"/>
              </a:rPr>
              <a:t>citeauthor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cs typeface="Calibri"/>
              </a:rPr>
              <a:t>{}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</a:rPr>
              <a:t> - indeed, Cruickshank suggested that..</a:t>
            </a:r>
          </a:p>
          <a:p>
            <a:endParaRPr lang="en-GB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299331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25" y="0"/>
            <a:ext cx="12097675" cy="1638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235" y="167814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</a:rPr>
              <a:t>Citations: Footnotes</a:t>
            </a:r>
            <a:endParaRPr lang="en-GB" sz="54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60816" y="1713439"/>
            <a:ext cx="5563895" cy="10156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 lIns="91440" tIns="45720" rIns="91440" bIns="45720" anchor="t">
            <a:spAutoFit/>
          </a:bodyPr>
          <a:lstStyle/>
          <a:p>
            <a:r>
              <a:rPr lang="en-GB" sz="2000" b="1" dirty="0"/>
              <a:t>The footnote command is very easy</a:t>
            </a:r>
          </a:p>
          <a:p>
            <a:endParaRPr lang="en-GB" sz="200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GB" sz="2000" dirty="0">
                <a:solidFill>
                  <a:schemeClr val="accent5">
                    <a:lumMod val="75000"/>
                  </a:schemeClr>
                </a:solidFill>
              </a:rPr>
              <a:t>\footnote</a:t>
            </a:r>
            <a:r>
              <a:rPr lang="en-GB" sz="2000" dirty="0"/>
              <a:t>{Here goes the text I want in my footnote}</a:t>
            </a:r>
            <a:endParaRPr lang="en-GB" sz="2000" dirty="0"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336" y="5494140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F8F8CE-24DC-D282-5D92-374334ECECE3}"/>
              </a:ext>
            </a:extLst>
          </p:cNvPr>
          <p:cNvSpPr txBox="1"/>
          <p:nvPr/>
        </p:nvSpPr>
        <p:spPr>
          <a:xfrm>
            <a:off x="1676101" y="3370879"/>
            <a:ext cx="8824632" cy="19697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ea typeface="+mn-lt"/>
                <a:cs typeface="+mn-lt"/>
              </a:rPr>
              <a:t>Using footnotes for citations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I'm going to cite someone now</a:t>
            </a:r>
            <a:r>
              <a:rPr lang="en-US" dirty="0">
                <a:solidFill>
                  <a:schemeClr val="accent1"/>
                </a:solidFill>
                <a:ea typeface="+mn-lt"/>
                <a:cs typeface="+mn-lt"/>
              </a:rPr>
              <a:t>\footnote</a:t>
            </a:r>
            <a:r>
              <a:rPr lang="en-US" dirty="0">
                <a:highlight>
                  <a:srgbClr val="FFFF00"/>
                </a:highlight>
                <a:ea typeface="+mn-lt"/>
                <a:cs typeface="+mn-lt"/>
              </a:rPr>
              <a:t>{</a:t>
            </a:r>
            <a:r>
              <a:rPr lang="en-US" dirty="0">
                <a:ea typeface="+mn-lt"/>
                <a:cs typeface="+mn-lt"/>
              </a:rPr>
              <a:t>\</a:t>
            </a:r>
            <a:r>
              <a:rPr lang="en-US" dirty="0" err="1">
                <a:ea typeface="+mn-lt"/>
                <a:cs typeface="+mn-lt"/>
              </a:rPr>
              <a:t>citet</a:t>
            </a:r>
            <a:r>
              <a:rPr lang="en-US" dirty="0">
                <a:ea typeface="+mn-lt"/>
                <a:cs typeface="+mn-lt"/>
              </a:rPr>
              <a:t>[21]{Michielin2019}; \</a:t>
            </a:r>
            <a:r>
              <a:rPr lang="en-US" dirty="0" err="1">
                <a:ea typeface="+mn-lt"/>
                <a:cs typeface="+mn-lt"/>
              </a:rPr>
              <a:t>citeyear</a:t>
            </a:r>
            <a:r>
              <a:rPr lang="en-US" dirty="0">
                <a:ea typeface="+mn-lt"/>
                <a:cs typeface="+mn-lt"/>
              </a:rPr>
              <a:t>{Binford2021}</a:t>
            </a:r>
            <a:r>
              <a:rPr lang="en-US" dirty="0">
                <a:highlight>
                  <a:srgbClr val="FFFF00"/>
                </a:highlight>
                <a:ea typeface="+mn-lt"/>
                <a:cs typeface="+mn-lt"/>
              </a:rPr>
              <a:t> }</a:t>
            </a:r>
          </a:p>
          <a:p>
            <a:endParaRPr lang="en-US" dirty="0">
              <a:cs typeface="Calibri"/>
            </a:endParaRPr>
          </a:p>
          <a:p>
            <a:r>
              <a:rPr lang="en-US" u="sng" dirty="0">
                <a:cs typeface="Calibri"/>
              </a:rPr>
              <a:t>Output</a:t>
            </a:r>
            <a:r>
              <a:rPr lang="en-US" dirty="0">
                <a:cs typeface="Calibri"/>
              </a:rPr>
              <a:t>: I'm going to cite someone now</a:t>
            </a:r>
            <a:r>
              <a:rPr lang="en-US" baseline="30000" dirty="0">
                <a:cs typeface="Calibri"/>
              </a:rPr>
              <a:t>4</a:t>
            </a:r>
          </a:p>
          <a:p>
            <a:endParaRPr lang="en-US" baseline="30000" dirty="0">
              <a:cs typeface="Calibri"/>
            </a:endParaRPr>
          </a:p>
          <a:p>
            <a:r>
              <a:rPr lang="en-US" baseline="30000" dirty="0">
                <a:cs typeface="Calibri"/>
              </a:rPr>
              <a:t> 4</a:t>
            </a:r>
            <a:r>
              <a:rPr lang="en-US" dirty="0">
                <a:cs typeface="Calibri"/>
              </a:rPr>
              <a:t>Michielin 2019: 21;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9430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08642"/>
            <a:ext cx="11677423" cy="12883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2" y="9368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</a:rPr>
              <a:t>Numerical Citations</a:t>
            </a:r>
            <a:endParaRPr lang="en-GB" sz="5400" b="0" i="0" dirty="0">
              <a:solidFill>
                <a:schemeClr val="bg1"/>
              </a:solidFill>
              <a:effectLst/>
              <a:cs typeface="Calibr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336" y="5494140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DD25D8-6E05-43AA-8EDF-C009318DD199}"/>
              </a:ext>
            </a:extLst>
          </p:cNvPr>
          <p:cNvSpPr txBox="1"/>
          <p:nvPr/>
        </p:nvSpPr>
        <p:spPr>
          <a:xfrm>
            <a:off x="370114" y="1594757"/>
            <a:ext cx="68253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51AB5-C0CD-4293-B1BD-63B7D516B431}"/>
              </a:ext>
            </a:extLst>
          </p:cNvPr>
          <p:cNvSpPr txBox="1"/>
          <p:nvPr/>
        </p:nvSpPr>
        <p:spPr>
          <a:xfrm>
            <a:off x="7536541" y="2420257"/>
            <a:ext cx="39134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solidFill>
                <a:srgbClr val="FF0000"/>
              </a:solidFill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7F4BBB-F4AE-3B14-78B2-D7F088708CFB}"/>
              </a:ext>
            </a:extLst>
          </p:cNvPr>
          <p:cNvSpPr txBox="1"/>
          <p:nvPr/>
        </p:nvSpPr>
        <p:spPr>
          <a:xfrm>
            <a:off x="374277" y="1466401"/>
            <a:ext cx="5911100" cy="4247317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nsolas"/>
              </a:rPr>
              <a:t>\</a:t>
            </a:r>
            <a:r>
              <a:rPr lang="en-US" dirty="0" err="1">
                <a:solidFill>
                  <a:schemeClr val="accent1"/>
                </a:solidFill>
                <a:latin typeface="Consolas"/>
              </a:rPr>
              <a:t>usepackage</a:t>
            </a:r>
            <a:r>
              <a:rPr lang="en-US" dirty="0">
                <a:latin typeface="Consolas"/>
              </a:rPr>
              <a:t>[</a:t>
            </a:r>
            <a:r>
              <a:rPr lang="en-US" dirty="0" err="1">
                <a:latin typeface="Consolas"/>
              </a:rPr>
              <a:t>square,numbers</a:t>
            </a:r>
            <a:r>
              <a:rPr lang="en-US" dirty="0">
                <a:latin typeface="Consolas"/>
              </a:rPr>
              <a:t>]{</a:t>
            </a:r>
            <a:r>
              <a:rPr lang="en-US" dirty="0" err="1">
                <a:latin typeface="Consolas"/>
              </a:rPr>
              <a:t>natbib</a:t>
            </a:r>
            <a:r>
              <a:rPr lang="en-US" dirty="0">
                <a:latin typeface="Consolas"/>
              </a:rPr>
              <a:t>}
</a:t>
            </a:r>
            <a:r>
              <a:rPr lang="en-US" dirty="0">
                <a:solidFill>
                  <a:schemeClr val="accent1"/>
                </a:solidFill>
                <a:latin typeface="Consolas"/>
              </a:rPr>
              <a:t>\</a:t>
            </a:r>
            <a:r>
              <a:rPr lang="en-US" dirty="0" err="1">
                <a:solidFill>
                  <a:schemeClr val="accent1"/>
                </a:solidFill>
                <a:latin typeface="Consolas"/>
              </a:rPr>
              <a:t>bibliographystyle</a:t>
            </a:r>
            <a:r>
              <a:rPr lang="en-US" dirty="0">
                <a:latin typeface="Consolas"/>
              </a:rPr>
              <a:t>{</a:t>
            </a:r>
            <a:r>
              <a:rPr lang="en-US" dirty="0" err="1">
                <a:latin typeface="Consolas"/>
              </a:rPr>
              <a:t>abbrvnat</a:t>
            </a:r>
            <a:r>
              <a:rPr lang="en-US" dirty="0">
                <a:latin typeface="Consolas"/>
              </a:rPr>
              <a:t>} </a:t>
            </a:r>
          </a:p>
          <a:p>
            <a:endParaRPr lang="en-US" dirty="0">
              <a:latin typeface="Consolas"/>
            </a:endParaRPr>
          </a:p>
          <a:p>
            <a:endParaRPr lang="en-US" dirty="0">
              <a:latin typeface="Consolas"/>
            </a:endParaRPr>
          </a:p>
          <a:p>
            <a:r>
              <a:rPr lang="en-US" b="1" dirty="0">
                <a:latin typeface="Consolas"/>
              </a:rPr>
              <a:t>Latex Text</a:t>
            </a:r>
            <a:r>
              <a:rPr lang="en-US" dirty="0">
                <a:latin typeface="Consolas"/>
              </a:rPr>
              <a:t>:</a:t>
            </a:r>
            <a:endParaRPr lang="en-US" dirty="0">
              <a:latin typeface="Calibri" panose="020F0502020204030204"/>
              <a:cs typeface="Calibri" panose="020F0502020204030204"/>
            </a:endParaRPr>
          </a:p>
          <a:p>
            <a:endParaRPr lang="en-US">
              <a:latin typeface="Calibri" panose="020F0502020204030204"/>
              <a:cs typeface="Calibri" panose="020F0502020204030204"/>
            </a:endParaRPr>
          </a:p>
          <a:p>
            <a:r>
              <a:rPr lang="en-US" dirty="0">
                <a:latin typeface="Consolas"/>
              </a:rPr>
              <a:t>The Einstein journal paper\</a:t>
            </a:r>
            <a:r>
              <a:rPr lang="en-US" dirty="0" err="1">
                <a:latin typeface="Consolas"/>
              </a:rPr>
              <a:t>citet</a:t>
            </a:r>
            <a:r>
              <a:rPr lang="en-US" dirty="0">
                <a:latin typeface="Consolas"/>
              </a:rPr>
              <a:t>{einstein}, and the Donald Knuth's website \cite{</a:t>
            </a:r>
            <a:r>
              <a:rPr lang="en-US" dirty="0" err="1">
                <a:latin typeface="Consolas"/>
              </a:rPr>
              <a:t>knuthwebsite</a:t>
            </a:r>
            <a:r>
              <a:rPr lang="en-US" dirty="0">
                <a:latin typeface="Consolas"/>
              </a:rPr>
              <a:t>}. The \LaTeX\ related items are \cite{</a:t>
            </a:r>
            <a:r>
              <a:rPr lang="en-US" dirty="0" err="1">
                <a:latin typeface="Consolas"/>
              </a:rPr>
              <a:t>latexcompanion,knuthwebsite</a:t>
            </a:r>
            <a:r>
              <a:rPr lang="en-US" dirty="0">
                <a:latin typeface="Consolas"/>
              </a:rPr>
              <a:t>}.</a:t>
            </a:r>
            <a:endParaRPr lang="en-US">
              <a:latin typeface="Calibri" panose="020F0502020204030204"/>
              <a:cs typeface="Calibri"/>
            </a:endParaRPr>
          </a:p>
          <a:p>
            <a:endParaRPr lang="en-US" dirty="0">
              <a:latin typeface="Consolas"/>
              <a:cs typeface="Calibri"/>
            </a:endParaRPr>
          </a:p>
          <a:p>
            <a:r>
              <a:rPr lang="en-US" b="1" dirty="0">
                <a:latin typeface="Calibri"/>
                <a:cs typeface="Calibri"/>
              </a:rPr>
              <a:t>Output</a:t>
            </a:r>
            <a:r>
              <a:rPr lang="en-US" dirty="0">
                <a:latin typeface="Calibri"/>
                <a:cs typeface="Calibri"/>
              </a:rPr>
              <a:t>: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 Light"/>
                <a:cs typeface="Calibri"/>
              </a:rPr>
              <a:t>The Einstein journal paper [1], and Donald Knuth's website [3]. The Latex related items are [2, 3].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8B5D5B-F1EF-9275-9097-B09CB2094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681" y="2453777"/>
            <a:ext cx="5354170" cy="228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493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08642"/>
            <a:ext cx="11677423" cy="12883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2" y="9368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</a:rPr>
              <a:t>Your turn!</a:t>
            </a:r>
            <a:endParaRPr lang="en-GB" sz="5400" b="0" i="0" dirty="0">
              <a:solidFill>
                <a:schemeClr val="bg1"/>
              </a:solidFill>
              <a:effectLst/>
              <a:cs typeface="Calibr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336" y="5494140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DD25D8-6E05-43AA-8EDF-C009318DD199}"/>
              </a:ext>
            </a:extLst>
          </p:cNvPr>
          <p:cNvSpPr txBox="1"/>
          <p:nvPr/>
        </p:nvSpPr>
        <p:spPr>
          <a:xfrm>
            <a:off x="2148114" y="1869077"/>
            <a:ext cx="8359502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alibri Light"/>
                <a:cs typeface="Calibri"/>
              </a:rPr>
              <a:t>Either open up the PhD template included in the </a:t>
            </a:r>
            <a:r>
              <a:rPr lang="en-US" sz="2000" err="1">
                <a:latin typeface="Calibri Light"/>
                <a:cs typeface="Calibri"/>
              </a:rPr>
              <a:t>Github</a:t>
            </a:r>
            <a:r>
              <a:rPr lang="en-US" sz="2000" dirty="0">
                <a:latin typeface="Calibri Light"/>
                <a:cs typeface="Calibri"/>
              </a:rPr>
              <a:t> depository, or open a template of your own (from a journal, publication, shared document etc.)</a:t>
            </a:r>
          </a:p>
          <a:p>
            <a:endParaRPr lang="en-US" sz="2000" dirty="0">
              <a:latin typeface="Calibri Light"/>
              <a:cs typeface="Calibri"/>
            </a:endParaRPr>
          </a:p>
          <a:p>
            <a:r>
              <a:rPr lang="en-US" sz="2000" dirty="0">
                <a:latin typeface="Calibri Light"/>
                <a:cs typeface="Calibri"/>
              </a:rPr>
              <a:t>Have a play with some of the commands, and wave one of us over if you get stuck</a:t>
            </a:r>
          </a:p>
          <a:p>
            <a:endParaRPr lang="en-US" sz="2000" dirty="0">
              <a:latin typeface="Calibri Light"/>
              <a:cs typeface="Calibri"/>
            </a:endParaRPr>
          </a:p>
          <a:p>
            <a:r>
              <a:rPr lang="en-US" sz="2000" dirty="0">
                <a:latin typeface="Calibri Light"/>
                <a:cs typeface="Calibri"/>
              </a:rPr>
              <a:t>Please ask questions! We are here to help :) </a:t>
            </a:r>
          </a:p>
        </p:txBody>
      </p:sp>
    </p:spTree>
    <p:extLst>
      <p:ext uri="{BB962C8B-B14F-4D97-AF65-F5344CB8AC3E}">
        <p14:creationId xmlns:p14="http://schemas.microsoft.com/office/powerpoint/2010/main" val="32148830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08642"/>
            <a:ext cx="11677423" cy="12883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2" y="9368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</a:rPr>
              <a:t>Extra material: Import Tables from R</a:t>
            </a:r>
            <a:endParaRPr lang="en-GB" sz="5400" b="0" i="0" dirty="0">
              <a:solidFill>
                <a:schemeClr val="bg1"/>
              </a:solidFill>
              <a:effectLst/>
              <a:cs typeface="Calibr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336" y="5494140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DD25D8-6E05-43AA-8EDF-C009318DD199}"/>
              </a:ext>
            </a:extLst>
          </p:cNvPr>
          <p:cNvSpPr txBox="1"/>
          <p:nvPr/>
        </p:nvSpPr>
        <p:spPr>
          <a:xfrm>
            <a:off x="370114" y="1594757"/>
            <a:ext cx="6825342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library (</a:t>
            </a:r>
            <a:r>
              <a:rPr lang="en-US" err="1"/>
              <a:t>tidyverse</a:t>
            </a:r>
            <a:r>
              <a:rPr lang="en-US"/>
              <a:t>)</a:t>
            </a:r>
          </a:p>
          <a:p>
            <a:r>
              <a:rPr lang="en-US"/>
              <a:t>#Create breakout table of something</a:t>
            </a:r>
          </a:p>
          <a:p>
            <a:endParaRPr lang="en-US"/>
          </a:p>
          <a:p>
            <a:r>
              <a:rPr lang="en-US" err="1"/>
              <a:t>FlowersBreakout</a:t>
            </a:r>
            <a:r>
              <a:rPr lang="en-US"/>
              <a:t>&lt;-  iris  %&gt;% </a:t>
            </a:r>
          </a:p>
          <a:p>
            <a:r>
              <a:rPr lang="en-US"/>
              <a:t>  </a:t>
            </a:r>
            <a:r>
              <a:rPr lang="en-US" err="1"/>
              <a:t>group_by</a:t>
            </a:r>
            <a:r>
              <a:rPr lang="en-US"/>
              <a:t>(Species) %&gt;% </a:t>
            </a:r>
          </a:p>
          <a:p>
            <a:r>
              <a:rPr lang="en-US"/>
              <a:t>  summarize(</a:t>
            </a:r>
            <a:r>
              <a:rPr lang="en-US" err="1"/>
              <a:t>meanSepal</a:t>
            </a:r>
            <a:r>
              <a:rPr lang="en-US"/>
              <a:t> = mean(</a:t>
            </a:r>
            <a:r>
              <a:rPr lang="en-US" err="1"/>
              <a:t>Sepal.Length</a:t>
            </a:r>
            <a:r>
              <a:rPr lang="en-US"/>
              <a:t>), </a:t>
            </a:r>
            <a:r>
              <a:rPr lang="en-US" err="1"/>
              <a:t>meanPetal</a:t>
            </a:r>
            <a:r>
              <a:rPr lang="en-US"/>
              <a:t>= mean(</a:t>
            </a:r>
            <a:r>
              <a:rPr lang="en-US" err="1"/>
              <a:t>Petal.Length</a:t>
            </a:r>
            <a:r>
              <a:rPr lang="en-US"/>
              <a:t>), number=n())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#Install and mount required packages</a:t>
            </a:r>
          </a:p>
          <a:p>
            <a:r>
              <a:rPr lang="en-US" err="1"/>
              <a:t>install.packages</a:t>
            </a:r>
            <a:r>
              <a:rPr lang="en-US"/>
              <a:t>("</a:t>
            </a:r>
            <a:r>
              <a:rPr lang="en-US" err="1"/>
              <a:t>xtable</a:t>
            </a:r>
            <a:r>
              <a:rPr lang="en-US"/>
              <a:t>")</a:t>
            </a:r>
          </a:p>
          <a:p>
            <a:r>
              <a:rPr lang="en-US"/>
              <a:t>library(</a:t>
            </a:r>
            <a:r>
              <a:rPr lang="en-US" err="1"/>
              <a:t>xtable</a:t>
            </a:r>
            <a:r>
              <a:rPr lang="en-US"/>
              <a:t>)</a:t>
            </a:r>
          </a:p>
          <a:p>
            <a:endParaRPr lang="en-US"/>
          </a:p>
          <a:p>
            <a:r>
              <a:rPr lang="en-US"/>
              <a:t>print(</a:t>
            </a:r>
            <a:r>
              <a:rPr lang="en-US" err="1"/>
              <a:t>xtable</a:t>
            </a:r>
            <a:r>
              <a:rPr lang="en-US"/>
              <a:t>(</a:t>
            </a:r>
            <a:r>
              <a:rPr lang="en-US" err="1"/>
              <a:t>FlowersBreakout</a:t>
            </a:r>
            <a:r>
              <a:rPr lang="en-US"/>
              <a:t>, type = "latex", </a:t>
            </a:r>
            <a:r>
              <a:rPr lang="en-US" err="1"/>
              <a:t>row.names</a:t>
            </a:r>
            <a:r>
              <a:rPr lang="en-US"/>
              <a:t> = FALSE), file = "</a:t>
            </a:r>
            <a:r>
              <a:rPr lang="en-US" err="1"/>
              <a:t>flowers.tex</a:t>
            </a:r>
            <a:r>
              <a:rPr lang="en-US"/>
              <a:t>")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51AB5-C0CD-4293-B1BD-63B7D516B431}"/>
              </a:ext>
            </a:extLst>
          </p:cNvPr>
          <p:cNvSpPr txBox="1"/>
          <p:nvPr/>
        </p:nvSpPr>
        <p:spPr>
          <a:xfrm>
            <a:off x="7536541" y="2420257"/>
            <a:ext cx="39134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Then import the .text file in your project and use 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\input{images/flowers}</a:t>
            </a:r>
          </a:p>
        </p:txBody>
      </p:sp>
    </p:spTree>
    <p:extLst>
      <p:ext uri="{BB962C8B-B14F-4D97-AF65-F5344CB8AC3E}">
        <p14:creationId xmlns:p14="http://schemas.microsoft.com/office/powerpoint/2010/main" val="1323530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sz="4800" err="1">
                <a:solidFill>
                  <a:schemeClr val="accent1"/>
                </a:solidFill>
              </a:rPr>
              <a:t>Today's</a:t>
            </a:r>
            <a:r>
              <a:rPr lang="it-IT" sz="4800">
                <a:solidFill>
                  <a:schemeClr val="accent1"/>
                </a:solidFill>
              </a:rPr>
              <a:t> </a:t>
            </a:r>
            <a:r>
              <a:rPr lang="it-IT" sz="4800" err="1">
                <a:solidFill>
                  <a:schemeClr val="accent1"/>
                </a:solidFill>
              </a:rPr>
              <a:t>program</a:t>
            </a:r>
            <a:endParaRPr lang="it-IT" sz="4800" err="1">
              <a:solidFill>
                <a:schemeClr val="accent1"/>
              </a:solidFill>
              <a:ea typeface="Calibri Light"/>
              <a:cs typeface="Calibri Ligh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04E2CD-224D-4779-AF3B-4250E648E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b="0" i="0">
                <a:solidFill>
                  <a:srgbClr val="041D40"/>
                </a:solidFill>
                <a:effectLst/>
                <a:latin typeface="Source Sans Pro"/>
              </a:rPr>
              <a:t>What is LaTeX? And what is Overleaf? Why use them?</a:t>
            </a:r>
          </a:p>
          <a:p>
            <a:pPr marL="514350" indent="-514350">
              <a:buFont typeface="+mj-lt"/>
              <a:buAutoNum type="arabicPeriod"/>
            </a:pPr>
            <a:r>
              <a:rPr lang="en-GB">
                <a:solidFill>
                  <a:srgbClr val="041D40"/>
                </a:solidFill>
                <a:latin typeface="Source Sans Pro"/>
              </a:rPr>
              <a:t>Different types of documents</a:t>
            </a:r>
            <a:endParaRPr lang="en-GB" b="0" i="0">
              <a:solidFill>
                <a:srgbClr val="041D40"/>
              </a:solidFill>
              <a:effectLst/>
              <a:latin typeface="Source Sans Pro"/>
              <a:ea typeface="Source Sans Pro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b="0" i="0">
                <a:solidFill>
                  <a:srgbClr val="041D40"/>
                </a:solidFill>
                <a:effectLst/>
                <a:latin typeface="Source Sans Pro"/>
              </a:rPr>
              <a:t>Writing your first piece of LaTeX</a:t>
            </a:r>
          </a:p>
          <a:p>
            <a:pPr marL="514350" indent="-514350">
              <a:buFont typeface="+mj-lt"/>
              <a:buAutoNum type="arabicPeriod"/>
            </a:pPr>
            <a:r>
              <a:rPr lang="en-GB" b="0" i="0">
                <a:solidFill>
                  <a:srgbClr val="041D40"/>
                </a:solidFill>
                <a:effectLst/>
                <a:latin typeface="Source Sans Pro"/>
              </a:rPr>
              <a:t>The preamble of a document</a:t>
            </a:r>
          </a:p>
          <a:p>
            <a:pPr marL="514350" indent="-514350">
              <a:buFont typeface="+mj-lt"/>
              <a:buAutoNum type="arabicPeriod"/>
            </a:pPr>
            <a:r>
              <a:rPr lang="en-GB" b="0" i="0">
                <a:solidFill>
                  <a:srgbClr val="041D40"/>
                </a:solidFill>
                <a:effectLst/>
                <a:latin typeface="Source Sans Pro"/>
              </a:rPr>
              <a:t>Adding a title, author and date</a:t>
            </a:r>
          </a:p>
          <a:p>
            <a:pPr marL="514350" indent="-514350">
              <a:buFont typeface="+mj-lt"/>
              <a:buAutoNum type="arabicPeriod"/>
            </a:pPr>
            <a:r>
              <a:rPr lang="en-GB" b="0" i="0">
                <a:solidFill>
                  <a:srgbClr val="041D40"/>
                </a:solidFill>
                <a:effectLst/>
                <a:latin typeface="Source Sans Pro"/>
              </a:rPr>
              <a:t>Bold, Italics and Underlining</a:t>
            </a:r>
          </a:p>
          <a:p>
            <a:pPr marL="514350" indent="-514350">
              <a:buAutoNum type="arabicPeriod"/>
            </a:pPr>
            <a:r>
              <a:rPr lang="en-GB">
                <a:solidFill>
                  <a:srgbClr val="041D40"/>
                </a:solidFill>
                <a:latin typeface="Source Sans Pro"/>
              </a:rPr>
              <a:t>Formatting, </a:t>
            </a:r>
            <a:r>
              <a:rPr lang="en-GB">
                <a:solidFill>
                  <a:srgbClr val="041D40"/>
                </a:solidFill>
                <a:ea typeface="+mn-lt"/>
                <a:cs typeface="+mn-lt"/>
              </a:rPr>
              <a:t>Text Alignment</a:t>
            </a:r>
            <a:endParaRPr lang="en-GB">
              <a:solidFill>
                <a:srgbClr val="041D40"/>
              </a:solidFill>
              <a:latin typeface="Source Sans Pro"/>
              <a:ea typeface="Source Sans Pro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b="0" i="0">
                <a:solidFill>
                  <a:srgbClr val="041D40"/>
                </a:solidFill>
                <a:effectLst/>
                <a:latin typeface="Source Sans Pro"/>
              </a:rPr>
              <a:t>Using Colours</a:t>
            </a:r>
          </a:p>
          <a:p>
            <a:endParaRPr lang="it-IT" sz="24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31442948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6" y="2649"/>
            <a:ext cx="12124834" cy="13943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56" y="0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>
                <a:solidFill>
                  <a:schemeClr val="bg1"/>
                </a:solidFill>
                <a:effectLst/>
              </a:rPr>
              <a:t>Import from </a:t>
            </a:r>
            <a:r>
              <a:rPr lang="en-GB" sz="5400" b="0" i="0" err="1">
                <a:solidFill>
                  <a:schemeClr val="bg1"/>
                </a:solidFill>
                <a:effectLst/>
              </a:rPr>
              <a:t>Openoffice</a:t>
            </a:r>
            <a:endParaRPr lang="en-GB" sz="5400" b="0" i="0">
              <a:solidFill>
                <a:schemeClr val="bg1"/>
              </a:solidFill>
              <a:effectLst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8235" y="1624257"/>
            <a:ext cx="6380849" cy="31393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GB" b="1"/>
              <a:t>Download the extension</a:t>
            </a:r>
            <a:endParaRPr lang="en-GB" b="1">
              <a:hlinkClick r:id="rId3"/>
            </a:endParaRPr>
          </a:p>
          <a:p>
            <a:endParaRPr lang="en-GB">
              <a:hlinkClick r:id="rId3"/>
            </a:endParaRPr>
          </a:p>
          <a:p>
            <a:r>
              <a:rPr lang="en-GB">
                <a:hlinkClick r:id="rId3"/>
              </a:rPr>
              <a:t>https://extensions.libreoffice.org/extensions/writer2latex-1/1-6.1</a:t>
            </a:r>
            <a:endParaRPr lang="en-GB"/>
          </a:p>
          <a:p>
            <a:endParaRPr lang="en-GB"/>
          </a:p>
          <a:p>
            <a:r>
              <a:rPr lang="en-GB"/>
              <a:t>You need either Open office or </a:t>
            </a:r>
            <a:r>
              <a:rPr lang="en-GB" err="1"/>
              <a:t>Libre</a:t>
            </a:r>
            <a:r>
              <a:rPr lang="en-GB"/>
              <a:t> office no free plugin for word</a:t>
            </a:r>
          </a:p>
          <a:p>
            <a:endParaRPr lang="en-GB"/>
          </a:p>
          <a:p>
            <a:endParaRPr lang="en-GB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Go to tools &gt; Extension manager and add the new extension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Go to Export &gt; Select </a:t>
            </a:r>
            <a:r>
              <a:rPr lang="en-GB" err="1"/>
              <a:t>LaTeX</a:t>
            </a:r>
            <a:r>
              <a:rPr lang="en-GB"/>
              <a:t> 2e </a:t>
            </a:r>
            <a:r>
              <a:rPr lang="en-GB" err="1"/>
              <a:t>etc</a:t>
            </a:r>
            <a:r>
              <a:rPr lang="en-GB"/>
              <a:t> in file extension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Save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In overleaf navigate to the folder you want it in and upload it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0384" y="1472103"/>
            <a:ext cx="5249031" cy="36644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336" y="5494140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24724745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08642"/>
            <a:ext cx="11677423" cy="12883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2" y="9368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>
                <a:solidFill>
                  <a:schemeClr val="bg1"/>
                </a:solidFill>
                <a:effectLst/>
              </a:rPr>
              <a:t>Snippets of code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336" y="5494140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5492" y="1423838"/>
            <a:ext cx="4276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\</a:t>
            </a:r>
            <a:r>
              <a:rPr lang="en-GB" err="1"/>
              <a:t>usepackage</a:t>
            </a:r>
            <a:r>
              <a:rPr lang="en-GB"/>
              <a:t>{listings}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60862" y="5547455"/>
            <a:ext cx="473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hlinkClick r:id="rId4"/>
              </a:rPr>
              <a:t>https://www.overleaf.com/learn/latex/Knitr</a:t>
            </a:r>
            <a:r>
              <a:rPr lang="en-GB"/>
              <a:t> </a:t>
            </a:r>
          </a:p>
        </p:txBody>
      </p:sp>
      <p:pic>
        <p:nvPicPr>
          <p:cNvPr id="2054" name="Picture 6" descr="KnitrDemo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63" y="2008812"/>
            <a:ext cx="10726193" cy="339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259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sz="4800" err="1">
                <a:solidFill>
                  <a:schemeClr val="accent1"/>
                </a:solidFill>
              </a:rPr>
              <a:t>Today's</a:t>
            </a:r>
            <a:r>
              <a:rPr lang="it-IT" sz="4800">
                <a:solidFill>
                  <a:schemeClr val="accent1"/>
                </a:solidFill>
              </a:rPr>
              <a:t> </a:t>
            </a:r>
            <a:r>
              <a:rPr lang="it-IT" sz="4800" err="1">
                <a:solidFill>
                  <a:schemeClr val="accent1"/>
                </a:solidFill>
              </a:rPr>
              <a:t>program</a:t>
            </a:r>
            <a:endParaRPr lang="it-IT" sz="4800" err="1">
              <a:solidFill>
                <a:schemeClr val="accent1"/>
              </a:solidFill>
              <a:ea typeface="Calibri Light"/>
              <a:cs typeface="Calibri Ligh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04E2CD-224D-4779-AF3B-4250E648E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5102" y="628234"/>
            <a:ext cx="6377769" cy="4930246"/>
          </a:xfrm>
        </p:spPr>
        <p:txBody>
          <a:bodyPr anchor="ctr">
            <a:normAutofit/>
          </a:bodyPr>
          <a:lstStyle/>
          <a:p>
            <a:pPr marL="514350" indent="-514350">
              <a:buAutoNum type="arabicPeriod"/>
            </a:pPr>
            <a:endParaRPr lang="en-GB">
              <a:solidFill>
                <a:srgbClr val="041D40"/>
              </a:solidFill>
              <a:latin typeface="Source Sans Pro"/>
              <a:ea typeface="Source Sans Pro"/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GB">
                <a:solidFill>
                  <a:srgbClr val="041D40"/>
                </a:solidFill>
                <a:ea typeface="+mn-lt"/>
                <a:cs typeface="+mn-lt"/>
              </a:rPr>
              <a:t>Working with images</a:t>
            </a:r>
          </a:p>
          <a:p>
            <a:pPr marL="514350" indent="-514350">
              <a:buAutoNum type="arabicPeriod"/>
            </a:pPr>
            <a:r>
              <a:rPr lang="en-GB">
                <a:solidFill>
                  <a:srgbClr val="041D40"/>
                </a:solidFill>
                <a:ea typeface="+mn-lt"/>
                <a:cs typeface="+mn-lt"/>
              </a:rPr>
              <a:t>Tables</a:t>
            </a:r>
          </a:p>
          <a:p>
            <a:pPr marL="514350" indent="-514350">
              <a:buFont typeface="+mj-lt"/>
              <a:buAutoNum type="arabicPeriod"/>
            </a:pPr>
            <a:r>
              <a:rPr lang="en-GB">
                <a:solidFill>
                  <a:srgbClr val="041D40"/>
                </a:solidFill>
                <a:latin typeface="Source Sans Pro"/>
              </a:rPr>
              <a:t>Lists</a:t>
            </a:r>
          </a:p>
          <a:p>
            <a:pPr marL="514350" indent="-514350">
              <a:buFont typeface="+mj-lt"/>
              <a:buAutoNum type="arabicPeriod"/>
            </a:pPr>
            <a:r>
              <a:rPr lang="en-GB">
                <a:solidFill>
                  <a:srgbClr val="041D40"/>
                </a:solidFill>
                <a:latin typeface="Source Sans Pro"/>
              </a:rPr>
              <a:t>Formulas</a:t>
            </a:r>
            <a:r>
              <a:rPr lang="en-GB" b="0" i="0">
                <a:solidFill>
                  <a:srgbClr val="041D40"/>
                </a:solidFill>
                <a:effectLst/>
                <a:latin typeface="Source Sans Pro"/>
              </a:rPr>
              <a:t> and equations</a:t>
            </a:r>
            <a:endParaRPr lang="en-GB" b="0" i="0">
              <a:solidFill>
                <a:srgbClr val="041D40"/>
              </a:solidFill>
              <a:effectLst/>
              <a:latin typeface="Source Sans Pro"/>
              <a:ea typeface="Source Sans Pro"/>
            </a:endParaRPr>
          </a:p>
          <a:p>
            <a:endParaRPr lang="it-IT" sz="24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3041213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1" y="75394"/>
            <a:ext cx="12000473" cy="11371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790" y="96366"/>
            <a:ext cx="11139854" cy="79697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What is Latex?</a:t>
            </a:r>
            <a:endParaRPr lang="en-US" sz="5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3313" y="1493426"/>
            <a:ext cx="1170139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i="0">
                <a:effectLst/>
                <a:latin typeface="CMU Serif"/>
              </a:rPr>
              <a:t>L</a:t>
            </a:r>
            <a:r>
              <a:rPr lang="en-GB" sz="2000" b="1" i="0" cap="all">
                <a:effectLst/>
                <a:latin typeface="CMU Serif"/>
              </a:rPr>
              <a:t>A</a:t>
            </a:r>
            <a:r>
              <a:rPr lang="en-GB" sz="2000" b="1" i="0">
                <a:effectLst/>
                <a:latin typeface="CMU Serif"/>
              </a:rPr>
              <a:t>T</a:t>
            </a:r>
            <a:r>
              <a:rPr lang="en-GB" sz="2000" b="1" i="0" cap="all">
                <a:effectLst/>
                <a:latin typeface="CMU Serif"/>
              </a:rPr>
              <a:t>E</a:t>
            </a:r>
            <a:r>
              <a:rPr lang="en-GB" sz="2000" b="1" i="0">
                <a:effectLst/>
                <a:latin typeface="CMU Serif"/>
              </a:rPr>
              <a:t>X</a:t>
            </a:r>
            <a:r>
              <a:rPr lang="en-GB" sz="2000" b="1" i="0">
                <a:effectLst/>
                <a:latin typeface="Lato"/>
              </a:rPr>
              <a:t> </a:t>
            </a:r>
            <a:r>
              <a:rPr lang="en-GB" sz="2000" b="0" i="0">
                <a:effectLst/>
                <a:latin typeface="Lato"/>
              </a:rPr>
              <a:t>(pronounced </a:t>
            </a:r>
            <a:r>
              <a:rPr lang="en-GB" sz="2000" b="0" i="1">
                <a:effectLst/>
                <a:latin typeface="Lato"/>
              </a:rPr>
              <a:t>LAY-</a:t>
            </a:r>
            <a:r>
              <a:rPr lang="en-GB" sz="2000" b="0" i="1" err="1">
                <a:effectLst/>
                <a:latin typeface="Lato"/>
              </a:rPr>
              <a:t>tek</a:t>
            </a:r>
            <a:r>
              <a:rPr lang="en-GB" sz="2000" b="0" i="0">
                <a:effectLst/>
                <a:latin typeface="Lato"/>
              </a:rPr>
              <a:t> or </a:t>
            </a:r>
            <a:r>
              <a:rPr lang="en-GB" sz="2000" b="0" i="1">
                <a:effectLst/>
                <a:latin typeface="Lato"/>
              </a:rPr>
              <a:t>LAH-</a:t>
            </a:r>
            <a:r>
              <a:rPr lang="en-GB" sz="2000" b="0" i="1" err="1">
                <a:effectLst/>
                <a:latin typeface="Lato"/>
              </a:rPr>
              <a:t>tek</a:t>
            </a:r>
            <a:r>
              <a:rPr lang="en-GB" sz="2000" b="0" i="0">
                <a:effectLst/>
                <a:latin typeface="Lato"/>
              </a:rPr>
              <a:t>) is a tool used to create </a:t>
            </a:r>
            <a:r>
              <a:rPr lang="en-GB" sz="2000" b="1" i="0">
                <a:effectLst/>
                <a:latin typeface="Lato"/>
              </a:rPr>
              <a:t>professional-looking documents</a:t>
            </a:r>
            <a:r>
              <a:rPr lang="en-GB" sz="2000" b="0" i="0">
                <a:effectLst/>
                <a:latin typeface="Lato"/>
              </a:rPr>
              <a:t>. It is based on the </a:t>
            </a:r>
            <a:r>
              <a:rPr lang="en-GB" sz="2000" b="1" i="0">
                <a:effectLst/>
                <a:latin typeface="Lato"/>
              </a:rPr>
              <a:t>WYSIWYM</a:t>
            </a:r>
            <a:r>
              <a:rPr lang="en-GB" sz="2000" b="0" i="0">
                <a:effectLst/>
                <a:latin typeface="Lato"/>
              </a:rPr>
              <a:t> (what you see is what you mean) idea, meaning you only have </a:t>
            </a:r>
            <a:r>
              <a:rPr lang="en-GB" sz="2000" b="1" i="0">
                <a:effectLst/>
                <a:latin typeface="Lato"/>
              </a:rPr>
              <a:t>focus on the contents</a:t>
            </a:r>
            <a:r>
              <a:rPr lang="en-GB" sz="2000" b="0" i="0">
                <a:effectLst/>
                <a:latin typeface="Lato"/>
              </a:rPr>
              <a:t> of your document and the computer will </a:t>
            </a:r>
            <a:r>
              <a:rPr lang="en-GB" sz="2000" b="1" i="0">
                <a:effectLst/>
                <a:latin typeface="Lato"/>
              </a:rPr>
              <a:t>take care of the formatting</a:t>
            </a:r>
            <a:r>
              <a:rPr lang="en-GB" sz="2000" b="0" i="0">
                <a:effectLst/>
                <a:latin typeface="Lato"/>
              </a:rPr>
              <a:t>. Instead of spacing out text on a page to control formatting, as with Microsoft Word or </a:t>
            </a:r>
            <a:r>
              <a:rPr lang="en-GB" sz="2000" b="0" i="0" err="1">
                <a:effectLst/>
                <a:latin typeface="Lato"/>
              </a:rPr>
              <a:t>LibreOffice</a:t>
            </a:r>
            <a:r>
              <a:rPr lang="en-GB" sz="2000" b="0" i="0">
                <a:effectLst/>
                <a:latin typeface="Lato"/>
              </a:rPr>
              <a:t> Writer, users can enter plain text and let </a:t>
            </a:r>
            <a:r>
              <a:rPr lang="en-GB" sz="2000" b="1" i="0">
                <a:effectLst/>
                <a:latin typeface="CMU Serif"/>
              </a:rPr>
              <a:t>L</a:t>
            </a:r>
            <a:r>
              <a:rPr lang="en-GB" sz="2000" b="1" i="0" cap="all">
                <a:effectLst/>
                <a:latin typeface="CMU Serif"/>
              </a:rPr>
              <a:t>A</a:t>
            </a:r>
            <a:r>
              <a:rPr lang="en-GB" sz="2000" b="1" i="0">
                <a:effectLst/>
                <a:latin typeface="CMU Serif"/>
              </a:rPr>
              <a:t>T</a:t>
            </a:r>
            <a:r>
              <a:rPr lang="en-GB" sz="2000" b="1" i="0" cap="all">
                <a:effectLst/>
                <a:latin typeface="CMU Serif"/>
              </a:rPr>
              <a:t>E</a:t>
            </a:r>
            <a:r>
              <a:rPr lang="en-GB" sz="2000" b="1" i="0">
                <a:effectLst/>
                <a:latin typeface="CMU Serif"/>
              </a:rPr>
              <a:t>X</a:t>
            </a:r>
            <a:r>
              <a:rPr lang="en-GB" sz="2000" b="1" i="0">
                <a:effectLst/>
                <a:latin typeface="Lato"/>
              </a:rPr>
              <a:t> take care of the rest</a:t>
            </a:r>
            <a:r>
              <a:rPr lang="en-GB" sz="2000" b="0" i="0">
                <a:effectLst/>
                <a:latin typeface="Lato"/>
              </a:rPr>
              <a:t>.</a:t>
            </a:r>
            <a:endParaRPr lang="en-GB" sz="2000"/>
          </a:p>
        </p:txBody>
      </p:sp>
      <p:pic>
        <p:nvPicPr>
          <p:cNvPr id="2052" name="Picture 4" descr="Image result for latex software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118" y="3283175"/>
            <a:ext cx="3739572" cy="186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2054" name="Picture 6" descr="Image result for latex software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663" y="2985796"/>
            <a:ext cx="5416292" cy="295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604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10518" cy="14632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656" y="294564"/>
            <a:ext cx="11139854" cy="71942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Why learn Latex?</a:t>
            </a:r>
            <a:endParaRPr lang="en-US" sz="5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3705" y="1559653"/>
            <a:ext cx="11592590" cy="368306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GB" sz="2000"/>
              <a:t>L</a:t>
            </a:r>
            <a:r>
              <a:rPr lang="en-GB" sz="2000" cap="all"/>
              <a:t>A</a:t>
            </a:r>
            <a:r>
              <a:rPr lang="en-GB" sz="2000"/>
              <a:t>T</a:t>
            </a:r>
            <a:r>
              <a:rPr lang="en-GB" sz="2000" cap="all"/>
              <a:t>E</a:t>
            </a:r>
            <a:r>
              <a:rPr lang="en-GB" sz="2000"/>
              <a:t>X is used for scientific documents, books, as well as many other </a:t>
            </a:r>
            <a:r>
              <a:rPr lang="en-GB" sz="2000" b="1"/>
              <a:t>forms of publishing</a:t>
            </a:r>
            <a:r>
              <a:rPr lang="en-GB" sz="2000"/>
              <a:t>. 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GB" sz="2000"/>
              <a:t>It allows users to very quickly </a:t>
            </a:r>
            <a:r>
              <a:rPr lang="en-GB" sz="2000" b="1"/>
              <a:t>tackle the more complicated parts of typesetting automatically</a:t>
            </a:r>
            <a:r>
              <a:rPr lang="en-GB" sz="2000"/>
              <a:t> (e.g. Table of Contents)</a:t>
            </a:r>
            <a:endParaRPr lang="en-GB" sz="2000">
              <a:ea typeface="Calibri"/>
              <a:cs typeface="Calibri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GB" sz="2000" b="1" i="1"/>
              <a:t>Packages</a:t>
            </a:r>
            <a:r>
              <a:rPr lang="en-GB" sz="2000"/>
              <a:t> allow users to add </a:t>
            </a:r>
            <a:r>
              <a:rPr lang="en-GB" sz="2000" b="1"/>
              <a:t>footnotes, draw schematics, create tables </a:t>
            </a:r>
            <a:r>
              <a:rPr lang="en-GB" sz="2000"/>
              <a:t>etc.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GB" sz="2000"/>
              <a:t>It </a:t>
            </a:r>
            <a:r>
              <a:rPr lang="en-GB" sz="2000" b="1"/>
              <a:t>separates the content of the document from the style</a:t>
            </a:r>
            <a:r>
              <a:rPr lang="en-GB" sz="2000"/>
              <a:t>. This means that once you have written the content of your document, we can change its appearance with ease. 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GB" sz="2000"/>
              <a:t>You can create </a:t>
            </a:r>
            <a:r>
              <a:rPr lang="en-GB" sz="2000" b="1"/>
              <a:t>one style of document </a:t>
            </a:r>
            <a:r>
              <a:rPr lang="en-GB" sz="2000"/>
              <a:t>which can be </a:t>
            </a:r>
            <a:r>
              <a:rPr lang="en-GB" sz="2000" b="1"/>
              <a:t>used for many different documents. 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GB" sz="2000"/>
              <a:t>Many </a:t>
            </a:r>
            <a:r>
              <a:rPr lang="en-GB" sz="2000" b="1"/>
              <a:t>scientific journals </a:t>
            </a:r>
            <a:r>
              <a:rPr lang="en-GB" sz="2000"/>
              <a:t>create </a:t>
            </a:r>
            <a:r>
              <a:rPr lang="en-GB" sz="2000" b="1"/>
              <a:t>templates </a:t>
            </a:r>
            <a:r>
              <a:rPr lang="en-GB" sz="2000"/>
              <a:t>for submissions. These templates have a pre-made layout meaning that only the content needs to be added.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GB" sz="2000"/>
              <a:t>There are </a:t>
            </a:r>
            <a:r>
              <a:rPr lang="en-GB" sz="2000" b="1"/>
              <a:t>hundreds of </a:t>
            </a:r>
            <a:r>
              <a:rPr lang="en-GB" sz="2000" b="1">
                <a:hlinkClick r:id="rId3"/>
              </a:rPr>
              <a:t>templates</a:t>
            </a:r>
            <a:r>
              <a:rPr lang="en-GB" sz="2000"/>
              <a:t> available for everything from CVs to slideshows.</a:t>
            </a:r>
          </a:p>
        </p:txBody>
      </p:sp>
      <p:pic>
        <p:nvPicPr>
          <p:cNvPr id="2052" name="Picture 4" descr="Image result for latex software logo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672" y="4765122"/>
            <a:ext cx="2531258" cy="126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2541807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42" y="-3668"/>
            <a:ext cx="11950556" cy="16317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993" y="733843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Why might you not have learnt Latex before?</a:t>
            </a:r>
            <a:endParaRPr lang="en-US" sz="5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7288" y="2310730"/>
            <a:ext cx="11592590" cy="189128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/>
              <a:t>Takes time to learn 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/>
              <a:t>Some journals want the .docx file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/>
              <a:t>You do not need much formatting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/>
              <a:t>You do not want to imagine googling the results of Latex </a:t>
            </a:r>
            <a:endParaRPr lang="en-GB" sz="2000">
              <a:ea typeface="Calibri"/>
              <a:cs typeface="Calibri"/>
            </a:endParaRPr>
          </a:p>
        </p:txBody>
      </p:sp>
      <p:pic>
        <p:nvPicPr>
          <p:cNvPr id="2052" name="Picture 4" descr="Image result for latex software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7940" y="4505955"/>
            <a:ext cx="2531258" cy="126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2777440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4" y="96798"/>
            <a:ext cx="12023002" cy="12893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073" y="9679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What is Overleaf?</a:t>
            </a:r>
            <a:endParaRPr lang="en-US" sz="5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2967" y="1524417"/>
            <a:ext cx="11592590" cy="378565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GB" sz="2400"/>
              <a:t>Overleaf is a startup and </a:t>
            </a:r>
            <a:r>
              <a:rPr lang="en-GB" sz="2400" b="1"/>
              <a:t>social enterprise </a:t>
            </a:r>
            <a:r>
              <a:rPr lang="en-GB" sz="2400"/>
              <a:t>that builds </a:t>
            </a:r>
            <a:r>
              <a:rPr lang="en-GB" sz="2400" b="1"/>
              <a:t>modern collaborative </a:t>
            </a:r>
            <a:r>
              <a:rPr lang="en-GB" sz="2400"/>
              <a:t>authoring tools to help make science and research faster, more open and more transparent</a:t>
            </a: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GB" sz="2400" err="1"/>
              <a:t>Overleaf’s</a:t>
            </a:r>
            <a:r>
              <a:rPr lang="en-GB" sz="2400"/>
              <a:t> market-leading </a:t>
            </a:r>
            <a:r>
              <a:rPr lang="en-GB" sz="2400" b="1"/>
              <a:t>collaboration technology </a:t>
            </a:r>
            <a:r>
              <a:rPr lang="en-GB" sz="2400"/>
              <a:t>is now in use by over four million researchers, students, and teachers in institutions, labs, and industry worldwide</a:t>
            </a:r>
            <a:endParaRPr lang="en-GB" sz="2400">
              <a:ea typeface="Calibri"/>
              <a:cs typeface="Calibri"/>
            </a:endParaRP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GB" sz="2400"/>
              <a:t>Basically, it is a </a:t>
            </a:r>
            <a:r>
              <a:rPr lang="en-GB" sz="2400" b="1"/>
              <a:t>web-based tool </a:t>
            </a:r>
            <a:r>
              <a:rPr lang="en-GB" sz="2400"/>
              <a:t>using Latex to </a:t>
            </a:r>
            <a:r>
              <a:rPr lang="en-GB" sz="2400" b="1"/>
              <a:t>create and share </a:t>
            </a:r>
            <a:r>
              <a:rPr lang="en-GB" sz="2400"/>
              <a:t>documents</a:t>
            </a:r>
            <a:endParaRPr lang="en-GB" sz="2400">
              <a:ea typeface="Calibri"/>
              <a:cs typeface="Calibri"/>
            </a:endParaRP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GB" sz="2400"/>
              <a:t>It allows you to </a:t>
            </a:r>
            <a:r>
              <a:rPr lang="en-GB" sz="2400" b="1"/>
              <a:t>create and modify texts in Latex</a:t>
            </a:r>
            <a:r>
              <a:rPr lang="en-GB" sz="2400"/>
              <a:t> and </a:t>
            </a:r>
            <a:r>
              <a:rPr lang="en-GB" sz="2400" b="1"/>
              <a:t>work collaboratively</a:t>
            </a:r>
            <a:endParaRPr lang="en-GB" sz="2400" b="1">
              <a:ea typeface="Calibri"/>
              <a:cs typeface="Calibri"/>
            </a:endParaRP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GB" sz="2400" b="1"/>
              <a:t>Not open </a:t>
            </a:r>
            <a:r>
              <a:rPr lang="en-GB" sz="2400"/>
              <a:t>but you have access to the </a:t>
            </a:r>
            <a:r>
              <a:rPr lang="en-GB" sz="2400" b="1"/>
              <a:t>pro version </a:t>
            </a:r>
            <a:r>
              <a:rPr lang="en-GB" sz="2400"/>
              <a:t>with your </a:t>
            </a:r>
            <a:r>
              <a:rPr lang="en-GB" sz="2400" b="1"/>
              <a:t>university e-mail</a:t>
            </a:r>
            <a:endParaRPr lang="en-GB" sz="2400" b="1">
              <a:ea typeface="Calibri"/>
              <a:cs typeface="Calibri"/>
            </a:endParaRP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GB" sz="2400"/>
              <a:t>Lots of models available (not many from the Edinburgh University).</a:t>
            </a:r>
          </a:p>
        </p:txBody>
      </p:sp>
      <p:pic>
        <p:nvPicPr>
          <p:cNvPr id="4098" name="Picture 2" descr="Image result for overleaf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333" y="5095184"/>
            <a:ext cx="2562043" cy="84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484821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0489ED7B15D140964AF1E4EBF23989" ma:contentTypeVersion="2" ma:contentTypeDescription="Create a new document." ma:contentTypeScope="" ma:versionID="a798f76a8c7c0ad7549d5b65b0487f2e">
  <xsd:schema xmlns:xsd="http://www.w3.org/2001/XMLSchema" xmlns:xs="http://www.w3.org/2001/XMLSchema" xmlns:p="http://schemas.microsoft.com/office/2006/metadata/properties" xmlns:ns2="5d257c4e-d958-453b-b0e5-15f0de6dfce7" targetNamespace="http://schemas.microsoft.com/office/2006/metadata/properties" ma:root="true" ma:fieldsID="e643076967470f79fc751b2821d7c767" ns2:_="">
    <xsd:import namespace="5d257c4e-d958-453b-b0e5-15f0de6dfce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257c4e-d958-453b-b0e5-15f0de6dfc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9C8C6B8-594B-42E4-9B71-0637FB9782F6}">
  <ds:schemaRefs>
    <ds:schemaRef ds:uri="5d257c4e-d958-453b-b0e5-15f0de6dfce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0170929-63CF-426D-951F-B184E207E29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104A45D-6F6A-421C-AA7B-39DFAA25A296}">
  <ds:schemaRefs>
    <ds:schemaRef ds:uri="http://schemas.microsoft.com/office/2006/documentManagement/types"/>
    <ds:schemaRef ds:uri="http://purl.org/dc/elements/1.1/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5d257c4e-d958-453b-b0e5-15f0de6dfce7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2829</Words>
  <Application>Microsoft Office PowerPoint</Application>
  <PresentationFormat>Widescreen</PresentationFormat>
  <Paragraphs>444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Arial</vt:lpstr>
      <vt:lpstr>Arial,Sans-Serif</vt:lpstr>
      <vt:lpstr>Calibri</vt:lpstr>
      <vt:lpstr>Calibri Light</vt:lpstr>
      <vt:lpstr>CMU Serif</vt:lpstr>
      <vt:lpstr>Consolas</vt:lpstr>
      <vt:lpstr>Courier New</vt:lpstr>
      <vt:lpstr>Lato</vt:lpstr>
      <vt:lpstr>Merriweather</vt:lpstr>
      <vt:lpstr>Source Sans Pro</vt:lpstr>
      <vt:lpstr>Office Theme</vt:lpstr>
      <vt:lpstr>Using Latex and Overleaf </vt:lpstr>
      <vt:lpstr>PowerPoint Presentation</vt:lpstr>
      <vt:lpstr>PowerPoint Presentation</vt:lpstr>
      <vt:lpstr>Today's program</vt:lpstr>
      <vt:lpstr>Today's program</vt:lpstr>
      <vt:lpstr>What is Latex?</vt:lpstr>
      <vt:lpstr>Why learn Latex?</vt:lpstr>
      <vt:lpstr>Why might you not have learnt Latex before?</vt:lpstr>
      <vt:lpstr>What is Overleaf?</vt:lpstr>
      <vt:lpstr>Why use Overleaf?</vt:lpstr>
      <vt:lpstr>The Overleaf interface</vt:lpstr>
      <vt:lpstr>Anatomy of Overleaf files</vt:lpstr>
      <vt:lpstr>The preamble of a document</vt:lpstr>
      <vt:lpstr>Adding a title, author and date</vt:lpstr>
      <vt:lpstr>Bold, Italic, underlining</vt:lpstr>
      <vt:lpstr>Text Alignment</vt:lpstr>
      <vt:lpstr>Using Colours</vt:lpstr>
      <vt:lpstr>Adding images</vt:lpstr>
      <vt:lpstr>Adding images</vt:lpstr>
      <vt:lpstr>Adding images</vt:lpstr>
      <vt:lpstr>Tables</vt:lpstr>
      <vt:lpstr>Lists</vt:lpstr>
      <vt:lpstr>Formulas and Equations</vt:lpstr>
      <vt:lpstr>Formulas and Equations</vt:lpstr>
      <vt:lpstr>Cross referencing images and equations</vt:lpstr>
      <vt:lpstr>Today's program</vt:lpstr>
      <vt:lpstr>Chapters and Sections</vt:lpstr>
      <vt:lpstr>Table of Contexts</vt:lpstr>
      <vt:lpstr>References</vt:lpstr>
      <vt:lpstr>References</vt:lpstr>
      <vt:lpstr>References</vt:lpstr>
      <vt:lpstr>Natbib</vt:lpstr>
      <vt:lpstr>Citations</vt:lpstr>
      <vt:lpstr>Citations</vt:lpstr>
      <vt:lpstr>Citations</vt:lpstr>
      <vt:lpstr>Citations: Footnotes</vt:lpstr>
      <vt:lpstr>Numerical Citations</vt:lpstr>
      <vt:lpstr>Your turn!</vt:lpstr>
      <vt:lpstr>Extra material: Import Tables from R</vt:lpstr>
      <vt:lpstr>Import from Openoffice</vt:lpstr>
      <vt:lpstr>Snippets of code</vt:lpstr>
    </vt:vector>
  </TitlesOfParts>
  <Company>University of Edinburgh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Write your thesis</dc:title>
  <dc:creator>MICHIELIN Lucia</dc:creator>
  <cp:lastModifiedBy>Sarah Van Eyndhoven</cp:lastModifiedBy>
  <cp:revision>305</cp:revision>
  <dcterms:created xsi:type="dcterms:W3CDTF">2019-12-03T18:55:27Z</dcterms:created>
  <dcterms:modified xsi:type="dcterms:W3CDTF">2023-11-17T11:12:27Z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0x010100200489ED7B15D140964AF1E4EBF23989</vt:lpwstr>
  </property>
</Properties>
</file>